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4"/>
  </p:notesMasterIdLst>
  <p:handoutMasterIdLst>
    <p:handoutMasterId r:id="rId105"/>
  </p:handoutMasterIdLst>
  <p:sldIdLst>
    <p:sldId id="256" r:id="rId2"/>
    <p:sldId id="295" r:id="rId3"/>
    <p:sldId id="296" r:id="rId4"/>
    <p:sldId id="298" r:id="rId5"/>
    <p:sldId id="300" r:id="rId6"/>
    <p:sldId id="297" r:id="rId7"/>
    <p:sldId id="301" r:id="rId8"/>
    <p:sldId id="299" r:id="rId9"/>
    <p:sldId id="302" r:id="rId10"/>
    <p:sldId id="307" r:id="rId11"/>
    <p:sldId id="345" r:id="rId12"/>
    <p:sldId id="304" r:id="rId13"/>
    <p:sldId id="317" r:id="rId14"/>
    <p:sldId id="315" r:id="rId15"/>
    <p:sldId id="305" r:id="rId16"/>
    <p:sldId id="306" r:id="rId17"/>
    <p:sldId id="309" r:id="rId18"/>
    <p:sldId id="318" r:id="rId19"/>
    <p:sldId id="312" r:id="rId20"/>
    <p:sldId id="310" r:id="rId21"/>
    <p:sldId id="313" r:id="rId22"/>
    <p:sldId id="327" r:id="rId23"/>
    <p:sldId id="330" r:id="rId24"/>
    <p:sldId id="329" r:id="rId25"/>
    <p:sldId id="326" r:id="rId26"/>
    <p:sldId id="316" r:id="rId27"/>
    <p:sldId id="319" r:id="rId28"/>
    <p:sldId id="323" r:id="rId29"/>
    <p:sldId id="324" r:id="rId30"/>
    <p:sldId id="325" r:id="rId31"/>
    <p:sldId id="340" r:id="rId32"/>
    <p:sldId id="331" r:id="rId33"/>
    <p:sldId id="332" r:id="rId34"/>
    <p:sldId id="342" r:id="rId35"/>
    <p:sldId id="343" r:id="rId36"/>
    <p:sldId id="344" r:id="rId37"/>
    <p:sldId id="321" r:id="rId38"/>
    <p:sldId id="333" r:id="rId39"/>
    <p:sldId id="322" r:id="rId40"/>
    <p:sldId id="334" r:id="rId41"/>
    <p:sldId id="335" r:id="rId42"/>
    <p:sldId id="336" r:id="rId43"/>
    <p:sldId id="337" r:id="rId44"/>
    <p:sldId id="341" r:id="rId45"/>
    <p:sldId id="338" r:id="rId46"/>
    <p:sldId id="339" r:id="rId47"/>
    <p:sldId id="311" r:id="rId48"/>
    <p:sldId id="263" r:id="rId49"/>
    <p:sldId id="258" r:id="rId50"/>
    <p:sldId id="262" r:id="rId51"/>
    <p:sldId id="267" r:id="rId52"/>
    <p:sldId id="273" r:id="rId53"/>
    <p:sldId id="274" r:id="rId54"/>
    <p:sldId id="275" r:id="rId55"/>
    <p:sldId id="276" r:id="rId56"/>
    <p:sldId id="277" r:id="rId57"/>
    <p:sldId id="278" r:id="rId58"/>
    <p:sldId id="281" r:id="rId59"/>
    <p:sldId id="280" r:id="rId60"/>
    <p:sldId id="282" r:id="rId61"/>
    <p:sldId id="279" r:id="rId62"/>
    <p:sldId id="283" r:id="rId63"/>
    <p:sldId id="285" r:id="rId64"/>
    <p:sldId id="284" r:id="rId65"/>
    <p:sldId id="289" r:id="rId66"/>
    <p:sldId id="291" r:id="rId67"/>
    <p:sldId id="286" r:id="rId68"/>
    <p:sldId id="288" r:id="rId69"/>
    <p:sldId id="290" r:id="rId70"/>
    <p:sldId id="292" r:id="rId71"/>
    <p:sldId id="293" r:id="rId72"/>
    <p:sldId id="268" r:id="rId73"/>
    <p:sldId id="294" r:id="rId74"/>
    <p:sldId id="269" r:id="rId75"/>
    <p:sldId id="270" r:id="rId76"/>
    <p:sldId id="271" r:id="rId77"/>
    <p:sldId id="347" r:id="rId78"/>
    <p:sldId id="348" r:id="rId79"/>
    <p:sldId id="272" r:id="rId80"/>
    <p:sldId id="350" r:id="rId81"/>
    <p:sldId id="354" r:id="rId82"/>
    <p:sldId id="349" r:id="rId83"/>
    <p:sldId id="351" r:id="rId84"/>
    <p:sldId id="355" r:id="rId85"/>
    <p:sldId id="352" r:id="rId86"/>
    <p:sldId id="353" r:id="rId87"/>
    <p:sldId id="361" r:id="rId88"/>
    <p:sldId id="370" r:id="rId89"/>
    <p:sldId id="356" r:id="rId90"/>
    <p:sldId id="357" r:id="rId91"/>
    <p:sldId id="366" r:id="rId92"/>
    <p:sldId id="367" r:id="rId93"/>
    <p:sldId id="368" r:id="rId94"/>
    <p:sldId id="358" r:id="rId95"/>
    <p:sldId id="362" r:id="rId96"/>
    <p:sldId id="363" r:id="rId97"/>
    <p:sldId id="360" r:id="rId98"/>
    <p:sldId id="359" r:id="rId99"/>
    <p:sldId id="369" r:id="rId100"/>
    <p:sldId id="371" r:id="rId101"/>
    <p:sldId id="261" r:id="rId102"/>
    <p:sldId id="346" r:id="rId10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20330" autoAdjust="0"/>
    <p:restoredTop sz="94660"/>
  </p:normalViewPr>
  <p:slideViewPr>
    <p:cSldViewPr>
      <p:cViewPr varScale="1">
        <p:scale>
          <a:sx n="86" d="100"/>
          <a:sy n="86" d="100"/>
        </p:scale>
        <p:origin x="-135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-154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2076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8DC8630-125F-4EB1-8351-2D2692AFFAE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7761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1484313"/>
            <a:ext cx="8353425" cy="89376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2276475"/>
            <a:ext cx="8353425" cy="503238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r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180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19938" y="328613"/>
            <a:ext cx="1855787" cy="6340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47813" y="328613"/>
            <a:ext cx="5419725" cy="6340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248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496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2318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47813" y="1341438"/>
            <a:ext cx="3636962" cy="5327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37175" y="1341438"/>
            <a:ext cx="3638550" cy="5327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43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531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041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158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14143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63544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328613"/>
            <a:ext cx="69850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47813" y="1341438"/>
            <a:ext cx="7427912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hyperlink" Target="http://e-kaubanduseliit.ee/liikmed/liikmete-nimekiri/" TargetMode="Externa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bility.ee/" TargetMode="External"/><Relationship Id="rId2" Type="http://schemas.openxmlformats.org/officeDocument/2006/relationships/hyperlink" Target="mailto:ivan@interux.com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t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48.pn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www.ballymoneycyclingclub.com/index.html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85.png"/><Relationship Id="rId4" Type="http://schemas.openxmlformats.org/officeDocument/2006/relationships/image" Target="../media/image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2.png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5.png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9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12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mailto:zahhar.kirillov@eek.ee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ebcredible.co.uk/user-friendly-resources/web-usability/ecommerce-usability.shtml" TargetMode="External"/><Relationship Id="rId13" Type="http://schemas.openxmlformats.org/officeDocument/2006/relationships/hyperlink" Target="http://interux.com/library/eCommerce-Online_Retail.htm" TargetMode="External"/><Relationship Id="rId3" Type="http://schemas.openxmlformats.org/officeDocument/2006/relationships/hyperlink" Target="http://uxdesign.smashingmagazine.com/2011/09/15/improving-the-online-shopping-experience-part-1-getting-customers-to-your-products/" TargetMode="External"/><Relationship Id="rId7" Type="http://schemas.openxmlformats.org/officeDocument/2006/relationships/hyperlink" Target="http://conversionroom.blogspot.com/2010/05/7-ways-to-improve-your-call-to-action.html" TargetMode="External"/><Relationship Id="rId12" Type="http://schemas.openxmlformats.org/officeDocument/2006/relationships/hyperlink" Target="http://evocinsights.com/blog/category/e-commerce-usability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nversionroom.blogspot.com/2010/02/improve-your-web-forms-and-increase.html" TargetMode="External"/><Relationship Id="rId11" Type="http://schemas.openxmlformats.org/officeDocument/2006/relationships/hyperlink" Target="http://www.webcredible.co.uk/user-friendly-resources/web-usability/online-persuasion.shtml" TargetMode="External"/><Relationship Id="rId5" Type="http://schemas.openxmlformats.org/officeDocument/2006/relationships/hyperlink" Target="http://www.ecommerceoptimization.com/articles/ecommerce-shopping-cart-usability-21-best-practices/" TargetMode="External"/><Relationship Id="rId10" Type="http://schemas.openxmlformats.org/officeDocument/2006/relationships/hyperlink" Target="http://www.webcredible.co.uk/user-friendly-resources/web-credibility/cross-up-sell.shtml" TargetMode="External"/><Relationship Id="rId4" Type="http://schemas.openxmlformats.org/officeDocument/2006/relationships/hyperlink" Target="http://uxdesign.smashingmagazine.com/2011/09/22/improving-the-online-shopping-experience-part-2-guiding-customers-through-the-buying-process/" TargetMode="External"/><Relationship Id="rId9" Type="http://schemas.openxmlformats.org/officeDocument/2006/relationships/hyperlink" Target="http://www.webcredible.co.uk/user-friendly-resources/web-usability/images-ecommerce.s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76375" y="1195388"/>
            <a:ext cx="7092950" cy="793750"/>
          </a:xfrm>
          <a:noFill/>
        </p:spPr>
        <p:txBody>
          <a:bodyPr/>
          <a:lstStyle/>
          <a:p>
            <a:r>
              <a:rPr lang="ru-RU" sz="2800">
                <a:latin typeface="Tahoma" pitchFamily="34" charset="0"/>
              </a:rPr>
              <a:t>Психология и </a:t>
            </a:r>
            <a:r>
              <a:rPr lang="ru-RU" sz="2800" err="1">
                <a:latin typeface="Tahoma" pitchFamily="34" charset="0"/>
              </a:rPr>
              <a:t>юзабилити</a:t>
            </a:r>
            <a:r>
              <a:rPr lang="ru-RU" sz="2800">
                <a:latin typeface="Tahoma" pitchFamily="34" charset="0"/>
              </a:rPr>
              <a:t> электронной коммерции</a:t>
            </a:r>
            <a:endParaRPr lang="uk-UA" sz="2800">
              <a:latin typeface="Tahoma" pitchFamily="34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76375" y="2276475"/>
            <a:ext cx="7092950" cy="936625"/>
          </a:xfrm>
        </p:spPr>
        <p:txBody>
          <a:bodyPr/>
          <a:lstStyle/>
          <a:p>
            <a:r>
              <a:rPr lang="ru-RU"/>
              <a:t>Иван Бурмистров</a:t>
            </a:r>
          </a:p>
          <a:p>
            <a:r>
              <a:rPr lang="en-US"/>
              <a:t>interUX</a:t>
            </a:r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2800" smtClean="0"/>
              <a:t>Характеристики</a:t>
            </a:r>
            <a:r>
              <a:rPr lang="en-US" sz="2800" smtClean="0"/>
              <a:t> </a:t>
            </a:r>
            <a:r>
              <a:rPr lang="ru-RU" sz="2800" smtClean="0"/>
              <a:t>юзабилити, не вошедшие в стандарт</a:t>
            </a:r>
            <a:endParaRPr lang="en-US" sz="280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124744"/>
            <a:ext cx="6984305" cy="5544344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Font typeface="Wingdings" pitchFamily="2" charset="2"/>
              <a:buChar char="§"/>
            </a:pPr>
            <a:r>
              <a:rPr lang="ru-RU" sz="2500" smtClean="0"/>
              <a:t>Лёгкость изучения</a:t>
            </a:r>
          </a:p>
          <a:p>
            <a:pPr>
              <a:spcBef>
                <a:spcPct val="0"/>
              </a:spcBef>
              <a:buFont typeface="Wingdings" pitchFamily="2" charset="2"/>
              <a:buChar char="§"/>
            </a:pPr>
            <a:r>
              <a:rPr lang="ru-RU" sz="2500" smtClean="0"/>
              <a:t>Запоминаемость (возможность быстро восстановить навыки работы с продуктом после длительного перерыва)</a:t>
            </a:r>
          </a:p>
          <a:p>
            <a:pPr>
              <a:spcBef>
                <a:spcPct val="0"/>
              </a:spcBef>
              <a:buFont typeface="Wingdings" pitchFamily="2" charset="2"/>
              <a:buChar char="§"/>
            </a:pPr>
            <a:r>
              <a:rPr lang="ru-RU" sz="2500" smtClean="0"/>
              <a:t>Устойчивость к ошибкам пользователя (продукт предотвращает ошибки пользователей или делает лёгким преодоление последствий этих ошибок)</a:t>
            </a:r>
          </a:p>
          <a:p>
            <a:pPr>
              <a:spcBef>
                <a:spcPct val="0"/>
              </a:spcBef>
              <a:buFont typeface="Wingdings" pitchFamily="2" charset="2"/>
              <a:buChar char="§"/>
            </a:pPr>
            <a:r>
              <a:rPr lang="ru-RU" sz="2500" smtClean="0"/>
              <a:t>Понятность</a:t>
            </a:r>
          </a:p>
          <a:p>
            <a:pPr>
              <a:spcBef>
                <a:spcPct val="0"/>
              </a:spcBef>
              <a:buFont typeface="Wingdings" pitchFamily="2" charset="2"/>
              <a:buChar char="§"/>
            </a:pPr>
            <a:r>
              <a:rPr lang="ru-RU" sz="2500" smtClean="0"/>
              <a:t>Привлекательность</a:t>
            </a:r>
          </a:p>
          <a:p>
            <a:pPr>
              <a:spcBef>
                <a:spcPct val="0"/>
              </a:spcBef>
              <a:buFont typeface="Wingdings" pitchFamily="2" charset="2"/>
              <a:buChar char="§"/>
            </a:pPr>
            <a:r>
              <a:rPr lang="ru-RU" sz="2500" smtClean="0"/>
              <a:t>Соответствие ожиданиям</a:t>
            </a:r>
          </a:p>
          <a:p>
            <a:pPr>
              <a:spcBef>
                <a:spcPct val="0"/>
              </a:spcBef>
              <a:buFont typeface="Wingdings" pitchFamily="2" charset="2"/>
              <a:buChar char="§"/>
            </a:pPr>
            <a:r>
              <a:rPr lang="ru-RU" sz="2500" smtClean="0"/>
              <a:t>Удобство использования совместно с другими продуктами</a:t>
            </a:r>
            <a:endParaRPr lang="en-US" sz="2500" smtClean="0"/>
          </a:p>
        </p:txBody>
      </p:sp>
    </p:spTree>
    <p:extLst>
      <p:ext uri="{BB962C8B-B14F-4D97-AF65-F5344CB8AC3E}">
        <p14:creationId xmlns:p14="http://schemas.microsoft.com/office/powerpoint/2010/main" val="298673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 smtClean="0"/>
              <a:t>Переводная литература</a:t>
            </a:r>
            <a:endParaRPr lang="en-US" sz="320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908175" y="1052513"/>
            <a:ext cx="7056438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2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spcBef>
                <a:spcPct val="0"/>
              </a:spcBef>
              <a:buFontTx/>
              <a:buNone/>
            </a:pPr>
            <a:r>
              <a:rPr lang="ru-RU" sz="2000" b="1" smtClean="0">
                <a:solidFill>
                  <a:srgbClr val="000000"/>
                </a:solidFill>
              </a:rPr>
              <a:t>Общие вопросы юзабилити вебсайтов:</a:t>
            </a: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ru-RU" sz="2000" smtClean="0">
                <a:solidFill>
                  <a:srgbClr val="000000"/>
                </a:solidFill>
              </a:rPr>
              <a:t>Нильсен (2006) </a:t>
            </a:r>
            <a:r>
              <a:rPr lang="ru-RU" sz="2000" i="1" smtClean="0">
                <a:solidFill>
                  <a:srgbClr val="000000"/>
                </a:solidFill>
              </a:rPr>
              <a:t>Веб-дизайн</a:t>
            </a:r>
          </a:p>
          <a:p>
            <a:pPr marL="0" indent="0">
              <a:spcBef>
                <a:spcPct val="0"/>
              </a:spcBef>
              <a:buFontTx/>
              <a:buNone/>
            </a:pPr>
            <a:endParaRPr lang="ru-RU" sz="2000" smtClean="0">
              <a:solidFill>
                <a:srgbClr val="000000"/>
              </a:solidFill>
            </a:endParaRPr>
          </a:p>
          <a:p>
            <a:pPr marL="0" indent="0">
              <a:spcBef>
                <a:spcPct val="0"/>
              </a:spcBef>
              <a:buFontTx/>
              <a:buNone/>
            </a:pPr>
            <a:endParaRPr lang="ru-RU" sz="2000" smtClean="0">
              <a:solidFill>
                <a:srgbClr val="000000"/>
              </a:solidFill>
            </a:endParaRPr>
          </a:p>
          <a:p>
            <a:pPr marL="0" indent="0">
              <a:spcBef>
                <a:spcPct val="0"/>
              </a:spcBef>
              <a:buFontTx/>
              <a:buNone/>
            </a:pPr>
            <a:endParaRPr lang="ru-RU" sz="2000" smtClean="0">
              <a:solidFill>
                <a:srgbClr val="000000"/>
              </a:solidFill>
            </a:endParaRPr>
          </a:p>
          <a:p>
            <a:pPr marL="0" indent="0">
              <a:spcBef>
                <a:spcPct val="0"/>
              </a:spcBef>
              <a:buFontTx/>
              <a:buNone/>
            </a:pPr>
            <a:endParaRPr lang="ru-RU" sz="2000" smtClean="0">
              <a:solidFill>
                <a:srgbClr val="000000"/>
              </a:solidFill>
            </a:endParaRPr>
          </a:p>
          <a:p>
            <a:pPr marL="0" indent="0">
              <a:spcBef>
                <a:spcPct val="0"/>
              </a:spcBef>
              <a:buFontTx/>
              <a:buNone/>
            </a:pPr>
            <a:endParaRPr lang="ru-RU" sz="2000" smtClean="0">
              <a:solidFill>
                <a:srgbClr val="000000"/>
              </a:solidFill>
            </a:endParaRP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ru-RU" sz="2000" smtClean="0">
                <a:solidFill>
                  <a:srgbClr val="000000"/>
                </a:solidFill>
              </a:rPr>
              <a:t>Круг (200</a:t>
            </a:r>
            <a:r>
              <a:rPr lang="en-US" sz="2000" smtClean="0">
                <a:solidFill>
                  <a:srgbClr val="000000"/>
                </a:solidFill>
              </a:rPr>
              <a:t>8</a:t>
            </a:r>
            <a:r>
              <a:rPr lang="ru-RU" sz="2000" smtClean="0">
                <a:solidFill>
                  <a:srgbClr val="000000"/>
                </a:solidFill>
              </a:rPr>
              <a:t>) </a:t>
            </a:r>
            <a:r>
              <a:rPr lang="ru-RU" sz="2000" i="1" smtClean="0">
                <a:solidFill>
                  <a:srgbClr val="000000"/>
                </a:solidFill>
              </a:rPr>
              <a:t>Веб-дизайн</a:t>
            </a: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ru-RU" sz="2000" smtClean="0">
                <a:solidFill>
                  <a:srgbClr val="000000"/>
                </a:solidFill>
              </a:rPr>
              <a:t>Круг (2010) </a:t>
            </a:r>
            <a:r>
              <a:rPr lang="ru-RU" sz="2000" i="1" smtClean="0">
                <a:solidFill>
                  <a:srgbClr val="000000"/>
                </a:solidFill>
              </a:rPr>
              <a:t>Как сделать сайт удобным</a:t>
            </a:r>
          </a:p>
          <a:p>
            <a:pPr marL="0" indent="0">
              <a:spcBef>
                <a:spcPct val="0"/>
              </a:spcBef>
              <a:buFontTx/>
              <a:buNone/>
            </a:pPr>
            <a:endParaRPr lang="ru-RU" sz="2000" smtClean="0">
              <a:solidFill>
                <a:srgbClr val="000000"/>
              </a:solidFill>
            </a:endParaRP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ru-RU" sz="2000" b="1" smtClean="0">
                <a:solidFill>
                  <a:srgbClr val="000000"/>
                </a:solidFill>
              </a:rPr>
              <a:t>Лучшая книга по юзабилити э-коммерции:</a:t>
            </a: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ru-RU" sz="2000">
                <a:solidFill>
                  <a:srgbClr val="000000"/>
                </a:solidFill>
              </a:rPr>
              <a:t>Лавдэй, </a:t>
            </a:r>
            <a:r>
              <a:rPr lang="ru-RU" sz="2000" smtClean="0">
                <a:solidFill>
                  <a:srgbClr val="000000"/>
                </a:solidFill>
              </a:rPr>
              <a:t>Нихаус (2011) </a:t>
            </a:r>
            <a:r>
              <a:rPr lang="ru-RU" sz="2000" i="1" smtClean="0">
                <a:solidFill>
                  <a:srgbClr val="000000"/>
                </a:solidFill>
              </a:rPr>
              <a:t>Проектирование </a:t>
            </a:r>
            <a:r>
              <a:rPr lang="ru-RU" sz="2000" i="1">
                <a:solidFill>
                  <a:srgbClr val="000000"/>
                </a:solidFill>
              </a:rPr>
              <a:t>прибыльных веб-сайтов</a:t>
            </a:r>
          </a:p>
          <a:p>
            <a:pPr marL="0" indent="0">
              <a:spcBef>
                <a:spcPct val="0"/>
              </a:spcBef>
              <a:buFontTx/>
              <a:buNone/>
            </a:pPr>
            <a:endParaRPr lang="en-US" sz="2000" b="1">
              <a:solidFill>
                <a:srgbClr val="000000"/>
              </a:solidFill>
            </a:endParaRPr>
          </a:p>
        </p:txBody>
      </p:sp>
      <p:pic>
        <p:nvPicPr>
          <p:cNvPr id="1027" name="Picture 3" descr="Юзабилити по методу Стива Круг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738" y="2386570"/>
            <a:ext cx="993750" cy="140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Веб-дизайн: книга Стива Круга или &quot;не заставляйте меня думать!&quot;. 2-е изда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150" y="2386570"/>
            <a:ext cx="1031227" cy="140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Веб-дизайн: книга Якоба Нильсен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232" y="1772816"/>
            <a:ext cx="990600" cy="13144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://im0-tub-ru.yandex.net/i?id=448978483-08-7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232" y="5157192"/>
            <a:ext cx="11144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98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Сайты для домашнего задания</a:t>
            </a:r>
            <a:endParaRPr lang="en-US" sz="320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052513"/>
            <a:ext cx="7056438" cy="54737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buNone/>
            </a:pPr>
            <a:r>
              <a:rPr lang="en-US" sz="2400">
                <a:solidFill>
                  <a:schemeClr val="tx1"/>
                </a:solidFill>
                <a:hlinkClick r:id="rId2"/>
              </a:rPr>
              <a:t>http://e-kaubanduseliit.ee/liikmed/liikmete-nimekiri</a:t>
            </a:r>
            <a:r>
              <a:rPr lang="en-US" sz="2400" smtClean="0">
                <a:solidFill>
                  <a:schemeClr val="tx1"/>
                </a:solidFill>
                <a:hlinkClick r:id="rId2"/>
              </a:rPr>
              <a:t>/</a:t>
            </a:r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45257"/>
            <a:ext cx="5112568" cy="4869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62125" y="1556792"/>
            <a:ext cx="6913563" cy="649287"/>
          </a:xfrm>
        </p:spPr>
        <p:txBody>
          <a:bodyPr/>
          <a:lstStyle/>
          <a:p>
            <a:pPr algn="ctr"/>
            <a:r>
              <a:rPr lang="ru-RU" smtClean="0">
                <a:latin typeface="Tahoma" pitchFamily="34" charset="0"/>
              </a:rPr>
              <a:t>Спасибо за внимание!</a:t>
            </a:r>
            <a:endParaRPr lang="uk-UA">
              <a:latin typeface="Tahoma" pitchFamily="34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3563" y="2924944"/>
            <a:ext cx="6770687" cy="3098031"/>
          </a:xfrm>
        </p:spPr>
        <p:txBody>
          <a:bodyPr/>
          <a:lstStyle/>
          <a:p>
            <a:pPr marL="0" indent="0" algn="ctr">
              <a:buNone/>
            </a:pPr>
            <a:r>
              <a:rPr lang="uk-UA" smtClean="0"/>
              <a:t>Контакт:</a:t>
            </a:r>
            <a:endParaRPr lang="en-US" smtClean="0"/>
          </a:p>
          <a:p>
            <a:pPr marL="0" indent="0" algn="ctr">
              <a:buNone/>
            </a:pPr>
            <a:endParaRPr lang="uk-UA" sz="3200"/>
          </a:p>
          <a:p>
            <a:pPr marL="0" indent="0" algn="ctr">
              <a:buNone/>
            </a:pPr>
            <a:r>
              <a:rPr lang="en-US" sz="3200" smtClean="0">
                <a:hlinkClick r:id="rId2"/>
              </a:rPr>
              <a:t>ivan@interux.com</a:t>
            </a:r>
            <a:endParaRPr lang="en-US" sz="3200" smtClean="0"/>
          </a:p>
          <a:p>
            <a:pPr marL="0" indent="0" algn="ctr">
              <a:buNone/>
            </a:pPr>
            <a:r>
              <a:rPr lang="en-US" sz="3200" smtClean="0">
                <a:hlinkClick r:id="rId3"/>
              </a:rPr>
              <a:t>www.usability.ee</a:t>
            </a:r>
            <a:endParaRPr lang="en-US" sz="3200" smtClean="0"/>
          </a:p>
          <a:p>
            <a:pPr marL="0" indent="0" algn="ctr">
              <a:buNone/>
            </a:pPr>
            <a:endParaRPr lang="uk-UA" sz="3200"/>
          </a:p>
        </p:txBody>
      </p:sp>
    </p:spTree>
    <p:extLst>
      <p:ext uri="{BB962C8B-B14F-4D97-AF65-F5344CB8AC3E}">
        <p14:creationId xmlns:p14="http://schemas.microsoft.com/office/powerpoint/2010/main" val="313347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4" y="188913"/>
            <a:ext cx="7128321" cy="723900"/>
          </a:xfrm>
        </p:spPr>
        <p:txBody>
          <a:bodyPr/>
          <a:lstStyle/>
          <a:p>
            <a:r>
              <a:rPr lang="ru-RU" sz="3000" smtClean="0"/>
              <a:t>Юзабилити и юзабилити-инженерия</a:t>
            </a:r>
            <a:endParaRPr lang="en-US" sz="300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051720" y="1196752"/>
            <a:ext cx="6912893" cy="540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2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ru-RU" smtClean="0"/>
              <a:t>Юзабилити («юзабильность») – </a:t>
            </a:r>
            <a:r>
              <a:rPr lang="ru-RU" i="1" smtClean="0"/>
              <a:t>свойство</a:t>
            </a:r>
            <a:r>
              <a:rPr lang="ru-RU" smtClean="0"/>
              <a:t>, качество продукта</a:t>
            </a:r>
          </a:p>
          <a:p>
            <a:r>
              <a:rPr lang="ru-RU" smtClean="0"/>
              <a:t>Понятие пришло на смену «рыхлому» конструкту «дружественность пользователю» (</a:t>
            </a:r>
            <a:r>
              <a:rPr lang="en-US" smtClean="0"/>
              <a:t>user friendliness</a:t>
            </a:r>
            <a:r>
              <a:rPr lang="ru-RU" smtClean="0"/>
              <a:t>)</a:t>
            </a:r>
            <a:endParaRPr lang="en-US" smtClean="0"/>
          </a:p>
          <a:p>
            <a:r>
              <a:rPr lang="ru-RU" smtClean="0"/>
              <a:t>Юзабилити-инженерия </a:t>
            </a:r>
            <a:r>
              <a:rPr lang="en-US" smtClean="0"/>
              <a:t>(usability engineering)</a:t>
            </a:r>
            <a:r>
              <a:rPr lang="ru-RU" smtClean="0"/>
              <a:t> – совокупность подходов и методов повышения юзабилити-качеств продукта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73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 smtClean="0"/>
              <a:t>Юзабилити-метрики</a:t>
            </a:r>
            <a:endParaRPr lang="en-US" sz="320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052513"/>
            <a:ext cx="7056438" cy="56165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ru-RU" smtClean="0"/>
              <a:t>Все составляющие юзабилити подлежат количественному измерению:</a:t>
            </a:r>
          </a:p>
          <a:p>
            <a:pPr>
              <a:spcBef>
                <a:spcPct val="0"/>
              </a:spcBef>
            </a:pPr>
            <a:endParaRPr lang="ru-RU"/>
          </a:p>
          <a:p>
            <a:pPr>
              <a:spcBef>
                <a:spcPct val="0"/>
              </a:spcBef>
              <a:buFont typeface="Wingdings" pitchFamily="2" charset="2"/>
              <a:buChar char="§"/>
            </a:pPr>
            <a:r>
              <a:rPr lang="ru-RU" smtClean="0"/>
              <a:t>результативность: процент выполнения заданий; количество ошибок</a:t>
            </a:r>
          </a:p>
          <a:p>
            <a:pPr>
              <a:spcBef>
                <a:spcPct val="0"/>
              </a:spcBef>
              <a:buFont typeface="Wingdings" pitchFamily="2" charset="2"/>
              <a:buChar char="§"/>
            </a:pPr>
            <a:r>
              <a:rPr lang="ru-RU" smtClean="0"/>
              <a:t>производительность: время выполнения задания</a:t>
            </a:r>
          </a:p>
          <a:p>
            <a:pPr>
              <a:spcBef>
                <a:spcPct val="0"/>
              </a:spcBef>
              <a:buFont typeface="Wingdings" pitchFamily="2" charset="2"/>
              <a:buChar char="§"/>
            </a:pPr>
            <a:r>
              <a:rPr lang="ru-RU" smtClean="0"/>
              <a:t>удовлетворённость: опросники, автоматическое распознавание эмоций</a:t>
            </a:r>
          </a:p>
          <a:p>
            <a:pPr>
              <a:spcBef>
                <a:spcPct val="0"/>
              </a:spcBef>
            </a:pPr>
            <a:endParaRPr lang="ru-RU"/>
          </a:p>
          <a:p>
            <a:pPr>
              <a:spcBef>
                <a:spcPct val="0"/>
              </a:spcBef>
            </a:pPr>
            <a:endParaRPr lang="ru-RU" smtClean="0"/>
          </a:p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2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/>
              <a:t>Измерение удовлетворённости </a:t>
            </a:r>
            <a:r>
              <a:rPr lang="ru-RU" sz="1600"/>
              <a:t> </a:t>
            </a:r>
            <a:r>
              <a:rPr lang="en-US" sz="1600" smtClean="0"/>
              <a:t>1</a:t>
            </a:r>
            <a:r>
              <a:rPr lang="ru-RU" sz="1600" smtClean="0"/>
              <a:t>/</a:t>
            </a:r>
            <a:r>
              <a:rPr lang="en-US" sz="1600" smtClean="0"/>
              <a:t>2</a:t>
            </a:r>
            <a:endParaRPr lang="en-US" sz="160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4" y="1053008"/>
            <a:ext cx="7128321" cy="568836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ru-RU" sz="2300" smtClean="0"/>
              <a:t>Опросник ОПУС (Дегтяренко, 2011)</a:t>
            </a:r>
          </a:p>
          <a:p>
            <a:pPr marL="0" indent="0">
              <a:spcBef>
                <a:spcPct val="0"/>
              </a:spcBef>
              <a:buNone/>
            </a:pPr>
            <a:endParaRPr lang="en-US" sz="2400" smtClean="0"/>
          </a:p>
          <a:p>
            <a:pPr marL="0" indent="0">
              <a:spcBef>
                <a:spcPct val="0"/>
              </a:spcBef>
              <a:buNone/>
            </a:pPr>
            <a:endParaRPr lang="ru-RU" sz="2400"/>
          </a:p>
          <a:p>
            <a:pPr marL="0" indent="0">
              <a:spcBef>
                <a:spcPct val="0"/>
              </a:spcBef>
              <a:buNone/>
            </a:pPr>
            <a:endParaRPr lang="ru-RU" sz="2400" smtClean="0"/>
          </a:p>
          <a:p>
            <a:pPr marL="0" indent="0">
              <a:spcBef>
                <a:spcPct val="0"/>
              </a:spcBef>
              <a:buNone/>
            </a:pPr>
            <a:endParaRPr lang="ru-RU" sz="2400"/>
          </a:p>
          <a:p>
            <a:pPr marL="0" indent="0">
              <a:spcBef>
                <a:spcPct val="0"/>
              </a:spcBef>
              <a:buNone/>
            </a:pPr>
            <a:endParaRPr lang="ru-RU" sz="2400" smtClean="0"/>
          </a:p>
          <a:p>
            <a:pPr marL="0" indent="0">
              <a:spcBef>
                <a:spcPct val="0"/>
              </a:spcBef>
              <a:buNone/>
            </a:pPr>
            <a:endParaRPr lang="ru-RU" sz="2000"/>
          </a:p>
          <a:p>
            <a:pPr marL="0" indent="0">
              <a:spcBef>
                <a:spcPct val="0"/>
              </a:spcBef>
              <a:buNone/>
            </a:pPr>
            <a:endParaRPr lang="ru-RU" sz="2000" smtClean="0"/>
          </a:p>
          <a:p>
            <a:pPr marL="0" indent="0">
              <a:spcBef>
                <a:spcPct val="0"/>
              </a:spcBef>
              <a:buNone/>
            </a:pPr>
            <a:endParaRPr lang="ru-RU" sz="2000"/>
          </a:p>
          <a:p>
            <a:pPr marL="0" indent="0">
              <a:spcBef>
                <a:spcPct val="0"/>
              </a:spcBef>
              <a:buNone/>
            </a:pPr>
            <a:endParaRPr lang="ru-RU" sz="2000" smtClean="0"/>
          </a:p>
          <a:p>
            <a:pPr marL="0" indent="0">
              <a:spcBef>
                <a:spcPct val="0"/>
              </a:spcBef>
              <a:buNone/>
            </a:pPr>
            <a:endParaRPr lang="ru-RU" sz="2400"/>
          </a:p>
          <a:p>
            <a:pPr marL="0" indent="0">
              <a:spcBef>
                <a:spcPct val="0"/>
              </a:spcBef>
              <a:buNone/>
            </a:pPr>
            <a:endParaRPr lang="ru-RU" sz="2400" smtClean="0"/>
          </a:p>
          <a:p>
            <a:pPr marL="0" indent="0">
              <a:spcBef>
                <a:spcPct val="0"/>
              </a:spcBef>
              <a:buNone/>
            </a:pPr>
            <a:endParaRPr lang="ru-RU" sz="2400"/>
          </a:p>
          <a:p>
            <a:pPr marL="0" indent="0">
              <a:spcBef>
                <a:spcPct val="0"/>
              </a:spcBef>
              <a:buNone/>
            </a:pPr>
            <a:endParaRPr lang="ru-RU" sz="2400"/>
          </a:p>
          <a:p>
            <a:pPr marL="0" indent="0">
              <a:spcBef>
                <a:spcPct val="0"/>
              </a:spcBef>
              <a:buNone/>
            </a:pPr>
            <a:r>
              <a:rPr lang="ru-RU" sz="2300" smtClean="0"/>
              <a:t>21 пункт. Шкалы: Эффективность, Простота, Полезность, Эмоциональная привлекательность</a:t>
            </a:r>
            <a:endParaRPr lang="en-US" sz="23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28799"/>
            <a:ext cx="5040559" cy="41211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80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 smtClean="0"/>
              <a:t>Измерение удовлетворённости </a:t>
            </a:r>
            <a:r>
              <a:rPr lang="ru-RU" sz="1600" smtClean="0"/>
              <a:t> </a:t>
            </a:r>
            <a:r>
              <a:rPr lang="en-US" sz="1600" smtClean="0"/>
              <a:t>2</a:t>
            </a:r>
            <a:r>
              <a:rPr lang="ru-RU" sz="1600" smtClean="0"/>
              <a:t>/</a:t>
            </a:r>
            <a:r>
              <a:rPr lang="en-US" sz="1600" smtClean="0"/>
              <a:t>2</a:t>
            </a:r>
            <a:endParaRPr lang="en-US" sz="160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908174" y="1053008"/>
            <a:ext cx="7128321" cy="503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2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spcBef>
                <a:spcPct val="0"/>
              </a:spcBef>
              <a:buFontTx/>
              <a:buNone/>
            </a:pPr>
            <a:r>
              <a:rPr lang="en-US" sz="2300" smtClean="0"/>
              <a:t>FaceReader (Noldus Information Technology)</a:t>
            </a:r>
            <a:endParaRPr lang="en-US" sz="230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663016"/>
            <a:ext cx="1712248" cy="29901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77800" dist="76200" dir="240000" sx="102000" sy="102000" algn="ctr" rotWithShape="0">
              <a:schemeClr val="tx1">
                <a:alpha val="70000"/>
              </a:scheme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935" y="1663016"/>
            <a:ext cx="4677537" cy="198200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77800" dist="76200" dir="240000" sx="102000" sy="102000" algn="ctr" rotWithShape="0">
              <a:schemeClr val="tx1">
                <a:alpha val="70000"/>
              </a:schemeClr>
            </a:outerShdw>
          </a:effectLst>
        </p:spPr>
      </p:pic>
      <p:pic>
        <p:nvPicPr>
          <p:cNvPr id="4" name="FaceRead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7214" b="7219"/>
          <a:stretch/>
        </p:blipFill>
        <p:spPr>
          <a:xfrm>
            <a:off x="3416711" y="2996952"/>
            <a:ext cx="5259745" cy="3600400"/>
          </a:xfrm>
          <a:prstGeom prst="rect">
            <a:avLst/>
          </a:prstGeom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</p:spPr>
      </p:pic>
      <p:sp>
        <p:nvSpPr>
          <p:cNvPr id="7" name="TextBox 6"/>
          <p:cNvSpPr txBox="1"/>
          <p:nvPr/>
        </p:nvSpPr>
        <p:spPr>
          <a:xfrm rot="16200000">
            <a:off x="-972615" y="4463534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Noldus.com</a:t>
            </a:r>
            <a:endParaRPr lang="ru-RU" sz="2800">
              <a:solidFill>
                <a:srgbClr val="FFFF00"/>
              </a:solidFill>
              <a:latin typeface="Lucida Console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00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 smtClean="0"/>
              <a:t>Юзабилити-тестирование           </a:t>
            </a:r>
            <a:r>
              <a:rPr lang="ru-RU" sz="1600" smtClean="0"/>
              <a:t>1/3</a:t>
            </a:r>
            <a:endParaRPr lang="en-US" sz="1600"/>
          </a:p>
        </p:txBody>
      </p:sp>
      <p:pic>
        <p:nvPicPr>
          <p:cNvPr id="2052" name="Picture 4" descr="http://informationarchitects.ch/wp-content/uploads/2008/11/la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748" y="980728"/>
            <a:ext cx="4762500" cy="318135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un Microsystems usability la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748" y="4509120"/>
            <a:ext cx="3790950" cy="207645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iat.ubalt.edu/images/usability_lab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56992"/>
            <a:ext cx="3162300" cy="2133600"/>
          </a:xfrm>
          <a:prstGeom prst="rect">
            <a:avLst/>
          </a:prstGeom>
          <a:noFill/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58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/>
              <a:t>Юзабилити-тестирование           </a:t>
            </a:r>
            <a:r>
              <a:rPr lang="ru-RU" sz="1600" smtClean="0"/>
              <a:t>2/3</a:t>
            </a:r>
            <a:endParaRPr lang="en-US" sz="320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8721"/>
            <a:ext cx="7056438" cy="648072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ru-RU" sz="2400" smtClean="0"/>
              <a:t>Юзабилити-лаборатория </a:t>
            </a:r>
            <a:r>
              <a:rPr lang="en-US" sz="2400" smtClean="0"/>
              <a:t>interUX, </a:t>
            </a:r>
            <a:r>
              <a:rPr lang="ru-RU" sz="2400" smtClean="0"/>
              <a:t>Таллинн</a:t>
            </a:r>
            <a:endParaRPr lang="en-US" sz="2400"/>
          </a:p>
        </p:txBody>
      </p:sp>
      <p:pic>
        <p:nvPicPr>
          <p:cNvPr id="3074" name="Picture 2" descr="interUX Usability 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291" y="1628800"/>
            <a:ext cx="4551933" cy="363117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bservation Room Monito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684639"/>
            <a:ext cx="6120680" cy="191271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16200000">
            <a:off x="-972615" y="4463534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Usability.ee</a:t>
            </a:r>
            <a:endParaRPr lang="ru-RU" sz="2800">
              <a:solidFill>
                <a:srgbClr val="FFFF00"/>
              </a:solidFill>
              <a:latin typeface="Lucida Console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23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/>
              <a:t>Юзабилити-тестирование           </a:t>
            </a:r>
            <a:r>
              <a:rPr lang="ru-RU" sz="1600" smtClean="0"/>
              <a:t>3/3</a:t>
            </a:r>
            <a:endParaRPr lang="en-US" sz="320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980728"/>
            <a:ext cx="6120681" cy="49672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UsabilityTest-Sainsbur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9976" b="6876"/>
          <a:stretch/>
        </p:blipFill>
        <p:spPr>
          <a:xfrm>
            <a:off x="3254647" y="2852936"/>
            <a:ext cx="5629202" cy="3744416"/>
          </a:xfrm>
          <a:prstGeom prst="rect">
            <a:avLst/>
          </a:prstGeom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</p:spPr>
      </p:pic>
      <p:sp>
        <p:nvSpPr>
          <p:cNvPr id="5" name="TextBox 4"/>
          <p:cNvSpPr txBox="1"/>
          <p:nvPr/>
        </p:nvSpPr>
        <p:spPr>
          <a:xfrm rot="16200000">
            <a:off x="-972615" y="4463534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Lucida Console" pitchFamily="49" charset="0"/>
              </a:rPr>
              <a:t>Sainsburys.co.uk</a:t>
            </a:r>
            <a:endParaRPr lang="ru-RU" sz="2800">
              <a:solidFill>
                <a:srgbClr val="FFFF00"/>
              </a:solidFill>
              <a:latin typeface="Lucida Console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32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62125" y="1124744"/>
            <a:ext cx="6913563" cy="1152525"/>
          </a:xfrm>
        </p:spPr>
        <p:txBody>
          <a:bodyPr/>
          <a:lstStyle/>
          <a:p>
            <a:pPr algn="ctr"/>
            <a:r>
              <a:rPr lang="ru-RU" smtClean="0">
                <a:latin typeface="Tahoma" pitchFamily="34" charset="0"/>
              </a:rPr>
              <a:t>Статистика</a:t>
            </a:r>
            <a:br>
              <a:rPr lang="ru-RU" smtClean="0">
                <a:latin typeface="Tahoma" pitchFamily="34" charset="0"/>
              </a:rPr>
            </a:br>
            <a:r>
              <a:rPr lang="ru-RU" smtClean="0">
                <a:latin typeface="Tahoma" pitchFamily="34" charset="0"/>
              </a:rPr>
              <a:t>электронной коммерции</a:t>
            </a:r>
            <a:endParaRPr lang="uk-UA">
              <a:latin typeface="Tahoma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956" y="2996952"/>
            <a:ext cx="3162300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819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/>
              <a:t>Статистика э-коммерции            </a:t>
            </a:r>
            <a:r>
              <a:rPr lang="ru-RU" sz="1600" smtClean="0"/>
              <a:t>1/3</a:t>
            </a:r>
            <a:endParaRPr lang="en-US" sz="320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052513"/>
            <a:ext cx="7056438" cy="56165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ru-RU" sz="2400" smtClean="0"/>
              <a:t>Что покупают в интернете?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sz="2200" smtClean="0"/>
              <a:t>(Процент от общего числа интернет-покупателей)</a:t>
            </a:r>
            <a:endParaRPr lang="en-US" sz="220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2348880"/>
            <a:ext cx="710800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96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62125" y="1124745"/>
            <a:ext cx="6913563" cy="648072"/>
          </a:xfrm>
        </p:spPr>
        <p:txBody>
          <a:bodyPr/>
          <a:lstStyle/>
          <a:p>
            <a:pPr algn="ctr"/>
            <a:r>
              <a:rPr lang="ru-RU" smtClean="0">
                <a:latin typeface="Tahoma" pitchFamily="34" charset="0"/>
              </a:rPr>
              <a:t>Понятие юзабилити</a:t>
            </a:r>
            <a:endParaRPr lang="uk-UA">
              <a:latin typeface="Tahom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708920"/>
            <a:ext cx="53848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8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 smtClean="0"/>
              <a:t>Статистика э-коммерции            </a:t>
            </a:r>
            <a:r>
              <a:rPr lang="ru-RU" sz="1600" smtClean="0"/>
              <a:t>2/3</a:t>
            </a:r>
            <a:endParaRPr lang="en-US" sz="160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052513"/>
            <a:ext cx="7056438" cy="56165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ru-RU" sz="2200" smtClean="0"/>
              <a:t>Процент пользователей интернета, использующих интернет для совершения покупок</a:t>
            </a:r>
            <a:r>
              <a:rPr lang="en-US" sz="2200" smtClean="0"/>
              <a:t> (2010)</a:t>
            </a:r>
            <a:endParaRPr lang="en-US" sz="220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26636"/>
            <a:ext cx="6840760" cy="279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298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/>
              <a:t>Статистика э-коммерции            </a:t>
            </a:r>
            <a:r>
              <a:rPr lang="ru-RU" sz="1600" smtClean="0"/>
              <a:t>3/3</a:t>
            </a:r>
            <a:endParaRPr lang="en-US" sz="320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7705" y="908721"/>
            <a:ext cx="7056783" cy="864096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ru-RU" sz="2300" smtClean="0"/>
              <a:t>Процент населения, приобретавшего товары или услуги для частного использования в 2008 г.</a:t>
            </a:r>
            <a:endParaRPr lang="en-US" sz="2300"/>
          </a:p>
        </p:txBody>
      </p:sp>
      <p:pic>
        <p:nvPicPr>
          <p:cNvPr id="1026" name="Picture 2" descr="http://epp.eurostat.ec.europa.eu/statistics_explained/images/7/75/E-commerce_by_private_persons%2C_by_NUTS_2_regions%2C_200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03779"/>
            <a:ext cx="4052130" cy="469357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903779"/>
            <a:ext cx="2203209" cy="19572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53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62125" y="764704"/>
            <a:ext cx="6913563" cy="1872208"/>
          </a:xfrm>
        </p:spPr>
        <p:txBody>
          <a:bodyPr/>
          <a:lstStyle/>
          <a:p>
            <a:pPr algn="ctr"/>
            <a:r>
              <a:rPr lang="ru-RU" smtClean="0">
                <a:latin typeface="Tahoma" pitchFamily="34" charset="0"/>
              </a:rPr>
              <a:t>Юзабилити</a:t>
            </a:r>
            <a:br>
              <a:rPr lang="ru-RU" smtClean="0">
                <a:latin typeface="Tahoma" pitchFamily="34" charset="0"/>
              </a:rPr>
            </a:br>
            <a:r>
              <a:rPr lang="ru-RU" smtClean="0">
                <a:latin typeface="Tahoma" pitchFamily="34" charset="0"/>
              </a:rPr>
              <a:t>электронной коммерции</a:t>
            </a:r>
            <a:endParaRPr lang="uk-UA">
              <a:latin typeface="Tahoma" pitchFamily="34" charset="0"/>
            </a:endParaRPr>
          </a:p>
        </p:txBody>
      </p:sp>
      <p:pic>
        <p:nvPicPr>
          <p:cNvPr id="5122" name="Picture 2" descr="http://www.clickecommerce.com/wp-content/uploads/2010/02/ecommer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24944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 smtClean="0"/>
              <a:t>Воронка продаж (</a:t>
            </a:r>
            <a:r>
              <a:rPr lang="en-US" sz="3200" smtClean="0"/>
              <a:t>sales funnel</a:t>
            </a:r>
            <a:r>
              <a:rPr lang="ru-RU" sz="3200" smtClean="0"/>
              <a:t>)</a:t>
            </a:r>
            <a:endParaRPr lang="en-US" sz="320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851920" y="1052513"/>
            <a:ext cx="5112693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2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r>
              <a:rPr lang="ru-RU" sz="2200">
                <a:solidFill>
                  <a:srgbClr val="000000"/>
                </a:solidFill>
              </a:rPr>
              <a:t>Воронка продаж </a:t>
            </a:r>
            <a:r>
              <a:rPr lang="ru-RU" sz="2200" smtClean="0">
                <a:solidFill>
                  <a:srgbClr val="000000"/>
                </a:solidFill>
              </a:rPr>
              <a:t>– метафора </a:t>
            </a:r>
            <a:r>
              <a:rPr lang="ru-RU" sz="2200">
                <a:solidFill>
                  <a:srgbClr val="000000"/>
                </a:solidFill>
              </a:rPr>
              <a:t>в </a:t>
            </a:r>
            <a:r>
              <a:rPr lang="ru-RU" sz="2200" smtClean="0">
                <a:solidFill>
                  <a:srgbClr val="000000"/>
                </a:solidFill>
              </a:rPr>
              <a:t>маркетинге, описывающая процесс продаж</a:t>
            </a:r>
          </a:p>
          <a:p>
            <a:pPr>
              <a:spcBef>
                <a:spcPct val="0"/>
              </a:spcBef>
            </a:pPr>
            <a:r>
              <a:rPr lang="ru-RU" sz="2200" smtClean="0">
                <a:solidFill>
                  <a:srgbClr val="000000"/>
                </a:solidFill>
              </a:rPr>
              <a:t>Процесс </a:t>
            </a:r>
            <a:r>
              <a:rPr lang="ru-RU" sz="2200">
                <a:solidFill>
                  <a:srgbClr val="000000"/>
                </a:solidFill>
              </a:rPr>
              <a:t>продаж можно разбить на отдельные этапы, каждый </a:t>
            </a:r>
            <a:r>
              <a:rPr lang="ru-RU" sz="2200" smtClean="0">
                <a:solidFill>
                  <a:srgbClr val="000000"/>
                </a:solidFill>
              </a:rPr>
              <a:t>из </a:t>
            </a:r>
            <a:r>
              <a:rPr lang="ru-RU" sz="2200">
                <a:solidFill>
                  <a:srgbClr val="000000"/>
                </a:solidFill>
              </a:rPr>
              <a:t>которых требует </a:t>
            </a:r>
            <a:r>
              <a:rPr lang="ru-RU" sz="2200" smtClean="0">
                <a:solidFill>
                  <a:srgbClr val="000000"/>
                </a:solidFill>
              </a:rPr>
              <a:t>анализа </a:t>
            </a:r>
            <a:r>
              <a:rPr lang="ru-RU" sz="2200">
                <a:solidFill>
                  <a:srgbClr val="000000"/>
                </a:solidFill>
              </a:rPr>
              <a:t>и </a:t>
            </a:r>
            <a:r>
              <a:rPr lang="ru-RU" sz="2200" smtClean="0">
                <a:solidFill>
                  <a:srgbClr val="000000"/>
                </a:solidFill>
              </a:rPr>
              <a:t>планирования</a:t>
            </a:r>
          </a:p>
          <a:p>
            <a:pPr>
              <a:spcBef>
                <a:spcPct val="0"/>
              </a:spcBef>
            </a:pPr>
            <a:r>
              <a:rPr lang="ru-RU" sz="2200" smtClean="0">
                <a:solidFill>
                  <a:srgbClr val="000000"/>
                </a:solidFill>
              </a:rPr>
              <a:t>На </a:t>
            </a:r>
            <a:r>
              <a:rPr lang="ru-RU" sz="2200">
                <a:solidFill>
                  <a:srgbClr val="000000"/>
                </a:solidFill>
              </a:rPr>
              <a:t>каждом последующем этапе число потенциальных </a:t>
            </a:r>
            <a:r>
              <a:rPr lang="ru-RU" sz="2200" smtClean="0">
                <a:solidFill>
                  <a:srgbClr val="000000"/>
                </a:solidFill>
              </a:rPr>
              <a:t>покупателей уменьшается</a:t>
            </a:r>
          </a:p>
          <a:p>
            <a:pPr>
              <a:spcBef>
                <a:spcPct val="0"/>
              </a:spcBef>
            </a:pPr>
            <a:r>
              <a:rPr lang="ru-RU" sz="2200">
                <a:solidFill>
                  <a:srgbClr val="000000"/>
                </a:solidFill>
              </a:rPr>
              <a:t>Воронка помогает выявлять и анализировать ошибки на каждом этапе </a:t>
            </a:r>
            <a:r>
              <a:rPr lang="ru-RU" sz="2200" smtClean="0">
                <a:solidFill>
                  <a:srgbClr val="000000"/>
                </a:solidFill>
              </a:rPr>
              <a:t>продаж</a:t>
            </a:r>
            <a:endParaRPr lang="ru-RU" sz="220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</a:pPr>
            <a:r>
              <a:rPr lang="ru-RU" sz="2200" smtClean="0">
                <a:solidFill>
                  <a:srgbClr val="000000"/>
                </a:solidFill>
              </a:rPr>
              <a:t>На </a:t>
            </a:r>
            <a:r>
              <a:rPr lang="ru-RU" sz="2200">
                <a:solidFill>
                  <a:srgbClr val="000000"/>
                </a:solidFill>
              </a:rPr>
              <a:t>каком этапе происходит резкое сужение </a:t>
            </a:r>
            <a:r>
              <a:rPr lang="ru-RU" sz="2200" smtClean="0">
                <a:solidFill>
                  <a:srgbClr val="000000"/>
                </a:solidFill>
              </a:rPr>
              <a:t>воронки, </a:t>
            </a:r>
            <a:r>
              <a:rPr lang="ru-RU" sz="2200">
                <a:solidFill>
                  <a:srgbClr val="000000"/>
                </a:solidFill>
              </a:rPr>
              <a:t>там и находится проблема в системе продаж</a:t>
            </a:r>
          </a:p>
          <a:p>
            <a:pPr>
              <a:spcBef>
                <a:spcPct val="0"/>
              </a:spcBef>
            </a:pPr>
            <a:endParaRPr lang="en-US" sz="2200">
              <a:solidFill>
                <a:srgbClr val="0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524" y="1555750"/>
            <a:ext cx="1743075" cy="46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7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 smtClean="0"/>
              <a:t>Конверсия</a:t>
            </a:r>
            <a:endParaRPr lang="en-US" sz="320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908175" y="1052513"/>
            <a:ext cx="7056438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2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r>
              <a:rPr lang="ru-RU" sz="2400" smtClean="0"/>
              <a:t>Конверсия сайта электронной коммерции – это превращение посетителя вебсайта в покупателя</a:t>
            </a:r>
          </a:p>
          <a:p>
            <a:pPr>
              <a:spcBef>
                <a:spcPct val="0"/>
              </a:spcBef>
            </a:pPr>
            <a:r>
              <a:rPr lang="ru-RU" sz="2400" smtClean="0"/>
              <a:t>Коэффициент конверсии вебсайта – это процент </a:t>
            </a:r>
            <a:r>
              <a:rPr lang="ru-RU" sz="2400" i="1" smtClean="0"/>
              <a:t>новых</a:t>
            </a:r>
            <a:r>
              <a:rPr lang="ru-RU" sz="2400" smtClean="0"/>
              <a:t> посетителей, которые совершают покупку товаров или услуг при посещении сайта</a:t>
            </a:r>
          </a:p>
          <a:p>
            <a:pPr>
              <a:spcBef>
                <a:spcPct val="0"/>
              </a:spcBef>
            </a:pPr>
            <a:r>
              <a:rPr lang="ru-RU" sz="2400" smtClean="0"/>
              <a:t>Два способа повышения продаж:</a:t>
            </a:r>
          </a:p>
          <a:p>
            <a:pPr lvl="1">
              <a:spcBef>
                <a:spcPct val="0"/>
              </a:spcBef>
              <a:buFont typeface="Wingdings" pitchFamily="2" charset="2"/>
              <a:buChar char="§"/>
            </a:pPr>
            <a:r>
              <a:rPr lang="ru-RU" sz="2200" b="0" smtClean="0"/>
              <a:t>привлечение дополнительного трафика</a:t>
            </a:r>
          </a:p>
          <a:p>
            <a:pPr lvl="1">
              <a:spcBef>
                <a:spcPct val="0"/>
              </a:spcBef>
              <a:buFont typeface="Wingdings" pitchFamily="2" charset="2"/>
              <a:buChar char="§"/>
            </a:pPr>
            <a:r>
              <a:rPr lang="ru-RU" sz="2200" b="0" smtClean="0"/>
              <a:t>повышение конверсии</a:t>
            </a:r>
          </a:p>
          <a:p>
            <a:pPr>
              <a:spcBef>
                <a:spcPct val="0"/>
              </a:spcBef>
            </a:pPr>
            <a:r>
              <a:rPr lang="ru-RU" sz="2400" smtClean="0"/>
              <a:t>Дополнительный трафик может оказаться совершенно бесполезным, если сайт характеризуется низким юзабилити-качеством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27811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62125" y="620688"/>
            <a:ext cx="6913563" cy="1872208"/>
          </a:xfrm>
        </p:spPr>
        <p:txBody>
          <a:bodyPr/>
          <a:lstStyle/>
          <a:p>
            <a:pPr algn="ctr"/>
            <a:r>
              <a:rPr lang="ru-RU" smtClean="0">
                <a:latin typeface="Tahoma" pitchFamily="34" charset="0"/>
              </a:rPr>
              <a:t>Предпосылки юзабилити</a:t>
            </a:r>
            <a:br>
              <a:rPr lang="ru-RU" smtClean="0">
                <a:latin typeface="Tahoma" pitchFamily="34" charset="0"/>
              </a:rPr>
            </a:br>
            <a:r>
              <a:rPr lang="ru-RU" smtClean="0">
                <a:latin typeface="Tahoma" pitchFamily="34" charset="0"/>
              </a:rPr>
              <a:t>электронной коммерции</a:t>
            </a:r>
            <a:r>
              <a:rPr lang="en-US" smtClean="0">
                <a:latin typeface="Tahoma" pitchFamily="34" charset="0"/>
              </a:rPr>
              <a:t>:</a:t>
            </a:r>
            <a:br>
              <a:rPr lang="en-US" smtClean="0">
                <a:latin typeface="Tahoma" pitchFamily="34" charset="0"/>
              </a:rPr>
            </a:br>
            <a:r>
              <a:rPr lang="ru-RU" smtClean="0">
                <a:latin typeface="Tahoma" pitchFamily="34" charset="0"/>
              </a:rPr>
              <a:t>скорость и цвет</a:t>
            </a:r>
            <a:endParaRPr lang="uk-UA">
              <a:latin typeface="Tahoma" pitchFamily="34" charset="0"/>
            </a:endParaRPr>
          </a:p>
        </p:txBody>
      </p:sp>
      <p:pic>
        <p:nvPicPr>
          <p:cNvPr id="1026" name="Picture 2" descr="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780928"/>
            <a:ext cx="4762500" cy="34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25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4" y="188913"/>
            <a:ext cx="7235825" cy="723900"/>
          </a:xfrm>
        </p:spPr>
        <p:txBody>
          <a:bodyPr/>
          <a:lstStyle/>
          <a:p>
            <a:r>
              <a:rPr lang="ru-RU" sz="2400"/>
              <a:t>Каковы ваши ожидания </a:t>
            </a:r>
            <a:r>
              <a:rPr lang="ru-RU" sz="2400" smtClean="0"/>
              <a:t>скорости </a:t>
            </a:r>
            <a:r>
              <a:rPr lang="ru-RU" sz="2400"/>
              <a:t>загрузки страницы, когда вы ищете товар?</a:t>
            </a:r>
            <a:endParaRPr lang="en-US" sz="240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5157192"/>
            <a:ext cx="7056438" cy="1511896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ru-RU" sz="2400"/>
              <a:t>Современный эталон времени полной прогрузки страницы сайта электронной коммерции – 2 секунды </a:t>
            </a:r>
            <a:r>
              <a:rPr lang="ru-RU" sz="2400" smtClean="0"/>
              <a:t>(</a:t>
            </a:r>
            <a:r>
              <a:rPr lang="ru-RU" sz="2400"/>
              <a:t>в 2006 году было 4 секунды</a:t>
            </a:r>
            <a:r>
              <a:rPr lang="ru-RU" sz="2400" smtClean="0"/>
              <a:t>)</a:t>
            </a:r>
            <a:endParaRPr lang="ru-RU" sz="240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908175" y="1339429"/>
            <a:ext cx="712787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ru-RU" sz="160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</a:rPr>
              <a:t>	Выборка: </a:t>
            </a:r>
            <a:r>
              <a:rPr lang="en-US" sz="160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</a:rPr>
              <a:t>1048 </a:t>
            </a:r>
            <a:r>
              <a:rPr lang="ru-RU" sz="160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</a:rPr>
              <a:t>онлайн-покупателей из США, июль 2009</a:t>
            </a:r>
          </a:p>
        </p:txBody>
      </p:sp>
      <p:pic>
        <p:nvPicPr>
          <p:cNvPr id="5" name="Picture 7" descr="Forrester_Akamai-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849164"/>
            <a:ext cx="7056438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268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332655"/>
            <a:ext cx="7056438" cy="648073"/>
          </a:xfrm>
        </p:spPr>
        <p:txBody>
          <a:bodyPr/>
          <a:lstStyle/>
          <a:p>
            <a:r>
              <a:rPr lang="ru-RU" sz="2200"/>
              <a:t>Сколько времени вы обычно готовы ждать загрузки страницы прежде, чем покинуть сайт?</a:t>
            </a:r>
            <a:br>
              <a:rPr lang="ru-RU" sz="2200"/>
            </a:br>
            <a:endParaRPr lang="en-US" sz="220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908175" y="1125538"/>
            <a:ext cx="712787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ru-RU" sz="160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</a:rPr>
              <a:t>	Выборка: </a:t>
            </a:r>
            <a:r>
              <a:rPr lang="en-US" sz="160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</a:rPr>
              <a:t>1048 </a:t>
            </a:r>
            <a:r>
              <a:rPr lang="ru-RU" sz="160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</a:rPr>
              <a:t>онлайн-покупателей из США, июль 2009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835150" y="5589588"/>
            <a:ext cx="70580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2400">
                <a:solidFill>
                  <a:schemeClr val="tx1">
                    <a:lumMod val="50000"/>
                  </a:schemeClr>
                </a:solidFill>
                <a:latin typeface="+mn-lt"/>
              </a:rPr>
              <a:t>Двое из пяти посетителей уйдут с сайта, если страница будет загружаться более трёх секунд</a:t>
            </a:r>
          </a:p>
        </p:txBody>
      </p:sp>
      <p:pic>
        <p:nvPicPr>
          <p:cNvPr id="6" name="Picture 8" descr="Forrester_Akamai-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93838"/>
            <a:ext cx="7207250" cy="373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26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2200"/>
              <a:t>Что вы обычно делаете, если приходится долго ждать загрузки страниц сайта э-коммерции?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835150" y="5662613"/>
            <a:ext cx="70580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2000">
                <a:solidFill>
                  <a:srgbClr val="000000"/>
                </a:solidFill>
                <a:latin typeface="Lucida Sans Unicode" pitchFamily="34" charset="0"/>
              </a:rPr>
              <a:t>Если посетителя заставляют ждать загрузки страниц, он становится беспокойным, и у интернет-магазина возникает риск потери покупателя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195513" y="1125538"/>
            <a:ext cx="626427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ru-RU" sz="1600">
                <a:solidFill>
                  <a:schemeClr val="bg2"/>
                </a:solidFill>
                <a:latin typeface="Tahoma" pitchFamily="34" charset="0"/>
              </a:rPr>
              <a:t>	</a:t>
            </a:r>
            <a:r>
              <a:rPr lang="ru-RU" sz="160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</a:rPr>
              <a:t>Выборка: </a:t>
            </a:r>
            <a:r>
              <a:rPr lang="en-US" sz="160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</a:rPr>
              <a:t>1048 </a:t>
            </a:r>
            <a:r>
              <a:rPr lang="ru-RU" sz="160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</a:rPr>
              <a:t>онлайн-покупателей из США, июль 2009;</a:t>
            </a:r>
            <a:br>
              <a:rPr lang="ru-RU" sz="160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</a:rPr>
            </a:br>
            <a:r>
              <a:rPr lang="ru-RU" sz="160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</a:rPr>
              <a:t>допускались несколько вариантов ответа</a:t>
            </a:r>
          </a:p>
        </p:txBody>
      </p:sp>
      <p:pic>
        <p:nvPicPr>
          <p:cNvPr id="6" name="Picture 8" descr="Forrester_Akamai-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914525"/>
            <a:ext cx="6942137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14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 smtClean="0"/>
              <a:t>Цветовое решение                        </a:t>
            </a:r>
            <a:r>
              <a:rPr lang="ru-RU" sz="1600" smtClean="0"/>
              <a:t>1/</a:t>
            </a:r>
            <a:r>
              <a:rPr lang="en-US" sz="1600" smtClean="0"/>
              <a:t>4</a:t>
            </a:r>
            <a:endParaRPr lang="en-US" sz="160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052513"/>
            <a:ext cx="7056438" cy="56165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2400" smtClean="0"/>
              <a:t>Не используйте фирменные цвета для фона, текста и навигации, если это вредит восприятию страниц сайта</a:t>
            </a:r>
          </a:p>
          <a:p>
            <a:pPr>
              <a:spcBef>
                <a:spcPct val="0"/>
              </a:spcBef>
            </a:pPr>
            <a:r>
              <a:rPr lang="ru-RU" sz="2400" smtClean="0"/>
              <a:t>Используйте разные цвета для непройденных и пройденных ссылок: чем ближе эти цвета к классическим (синий и фиолетовый), тем лучше (но это не строгое требование)</a:t>
            </a:r>
          </a:p>
          <a:p>
            <a:pPr>
              <a:spcBef>
                <a:spcPct val="0"/>
              </a:spcBef>
            </a:pPr>
            <a:r>
              <a:rPr lang="ru-RU" sz="2400" smtClean="0"/>
              <a:t>Используйте красный цвет только для индикации ошибок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2014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80326"/>
            <a:ext cx="681523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0" y="188641"/>
            <a:ext cx="2030069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0" y="3413018"/>
            <a:ext cx="2040215" cy="3400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07704" y="260648"/>
            <a:ext cx="52565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smtClean="0">
                <a:solidFill>
                  <a:schemeClr val="tx1">
                    <a:lumMod val="50000"/>
                  </a:schemeClr>
                </a:solidFill>
              </a:rPr>
              <a:t>Какую кнопку вы нажмёте, чтобы перейти к следующему слайду?</a:t>
            </a:r>
            <a:endParaRPr lang="ru-RU" sz="250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7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 smtClean="0"/>
              <a:t>Цветовое решение                        </a:t>
            </a:r>
            <a:r>
              <a:rPr lang="ru-RU" sz="1600" smtClean="0"/>
              <a:t>2/</a:t>
            </a:r>
            <a:r>
              <a:rPr lang="en-US" sz="1600" smtClean="0"/>
              <a:t>4</a:t>
            </a:r>
            <a:endParaRPr lang="en-US" sz="160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708920"/>
            <a:ext cx="7020272" cy="35742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340768"/>
            <a:ext cx="3324225" cy="9239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972615" y="4463534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Aeroflot.ru</a:t>
            </a:r>
            <a:endParaRPr lang="ru-RU" sz="2800">
              <a:solidFill>
                <a:srgbClr val="FFFF00"/>
              </a:solidFill>
              <a:latin typeface="Lucida Console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58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 smtClean="0"/>
              <a:t>Цветовое решение                        </a:t>
            </a:r>
            <a:r>
              <a:rPr lang="en-US" sz="1600"/>
              <a:t>3</a:t>
            </a:r>
            <a:r>
              <a:rPr lang="ru-RU" sz="1600" smtClean="0"/>
              <a:t>/</a:t>
            </a:r>
            <a:r>
              <a:rPr lang="en-US" sz="1600" smtClean="0"/>
              <a:t>4</a:t>
            </a:r>
            <a:endParaRPr lang="en-US" sz="160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972615" y="4463534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Aeroflot.ru</a:t>
            </a:r>
            <a:endParaRPr lang="ru-RU" sz="2800">
              <a:solidFill>
                <a:srgbClr val="FFFF00"/>
              </a:solidFill>
              <a:latin typeface="Lucida Console" pitchFamily="49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24744"/>
            <a:ext cx="6935059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8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 smtClean="0"/>
              <a:t>Цветовое решение                        </a:t>
            </a:r>
            <a:r>
              <a:rPr lang="en-US" sz="1600"/>
              <a:t>4</a:t>
            </a:r>
            <a:r>
              <a:rPr lang="ru-RU" sz="1600" smtClean="0"/>
              <a:t>/</a:t>
            </a:r>
            <a:r>
              <a:rPr lang="en-US" sz="1600" smtClean="0"/>
              <a:t>4</a:t>
            </a:r>
            <a:endParaRPr lang="en-US" sz="160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972615" y="4032647"/>
            <a:ext cx="37444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AlfaBank.ru</a:t>
            </a:r>
          </a:p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Eldorado.ru</a:t>
            </a:r>
          </a:p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Bonus.MTS.ru</a:t>
            </a:r>
            <a:endParaRPr lang="ru-RU" sz="2800">
              <a:solidFill>
                <a:srgbClr val="FFFF00"/>
              </a:solidFill>
              <a:latin typeface="Lucida Console" pitchFamily="49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08720"/>
            <a:ext cx="4821014" cy="4808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340768"/>
            <a:ext cx="5387330" cy="4111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87203"/>
            <a:ext cx="5705630" cy="36101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587" y="2780928"/>
            <a:ext cx="1326627" cy="151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5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en-US" sz="3200" smtClean="0"/>
              <a:t>Banner hell</a:t>
            </a:r>
            <a:endParaRPr lang="en-US" sz="3200"/>
          </a:p>
        </p:txBody>
      </p:sp>
      <p:sp>
        <p:nvSpPr>
          <p:cNvPr id="4" name="TextBox 3"/>
          <p:cNvSpPr txBox="1"/>
          <p:nvPr/>
        </p:nvSpPr>
        <p:spPr>
          <a:xfrm rot="16200000">
            <a:off x="-972615" y="4463534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MedBioLine.ru</a:t>
            </a:r>
            <a:endParaRPr lang="ru-RU" sz="2800">
              <a:solidFill>
                <a:srgbClr val="FFFF00"/>
              </a:solidFill>
              <a:latin typeface="Lucida Console" pitchFamily="49" charset="0"/>
            </a:endParaRPr>
          </a:p>
        </p:txBody>
      </p:sp>
      <p:pic>
        <p:nvPicPr>
          <p:cNvPr id="3" name="MedBioLine-Banner-Hel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5749" b="15351"/>
          <a:stretch/>
        </p:blipFill>
        <p:spPr>
          <a:xfrm>
            <a:off x="2051720" y="1988840"/>
            <a:ext cx="6858000" cy="378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672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62125" y="620688"/>
            <a:ext cx="6913563" cy="2160240"/>
          </a:xfrm>
        </p:spPr>
        <p:txBody>
          <a:bodyPr/>
          <a:lstStyle/>
          <a:p>
            <a:pPr algn="ctr"/>
            <a:r>
              <a:rPr lang="ru-RU" smtClean="0">
                <a:latin typeface="Tahoma" pitchFamily="34" charset="0"/>
              </a:rPr>
              <a:t>Предпосылки юзабилити</a:t>
            </a:r>
            <a:br>
              <a:rPr lang="ru-RU" smtClean="0">
                <a:latin typeface="Tahoma" pitchFamily="34" charset="0"/>
              </a:rPr>
            </a:br>
            <a:r>
              <a:rPr lang="ru-RU" smtClean="0">
                <a:latin typeface="Tahoma" pitchFamily="34" charset="0"/>
              </a:rPr>
              <a:t>электронной коммерции</a:t>
            </a:r>
            <a:r>
              <a:rPr lang="en-US" smtClean="0">
                <a:latin typeface="Tahoma" pitchFamily="34" charset="0"/>
              </a:rPr>
              <a:t>:</a:t>
            </a:r>
            <a:br>
              <a:rPr lang="en-US" smtClean="0">
                <a:latin typeface="Tahoma" pitchFamily="34" charset="0"/>
              </a:rPr>
            </a:br>
            <a:r>
              <a:rPr lang="ru-RU" smtClean="0">
                <a:latin typeface="Tahoma" pitchFamily="34" charset="0"/>
              </a:rPr>
              <a:t>соответствие ожиданиям пользователей</a:t>
            </a:r>
            <a:endParaRPr lang="uk-UA">
              <a:latin typeface="Tahoma" pitchFamily="34" charset="0"/>
            </a:endParaRPr>
          </a:p>
        </p:txBody>
      </p:sp>
      <p:pic>
        <p:nvPicPr>
          <p:cNvPr id="2" name="Picture 2" descr="visitor-expectation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82" b="1202"/>
          <a:stretch/>
        </p:blipFill>
        <p:spPr bwMode="auto">
          <a:xfrm>
            <a:off x="3563888" y="3201312"/>
            <a:ext cx="3312368" cy="30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71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2800" smtClean="0"/>
              <a:t>Располагайте элементы сайта там, где посетитель ожидает их увидеть</a:t>
            </a:r>
            <a:endParaRPr lang="en-US" sz="280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484784"/>
            <a:ext cx="6924675" cy="467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3127846"/>
            <a:ext cx="201612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551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/>
              <a:t>«Идеальный» интернет-магазин</a:t>
            </a:r>
            <a:endParaRPr lang="en-US" sz="320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158" y="1708161"/>
            <a:ext cx="6985322" cy="4169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62125" y="1124744"/>
            <a:ext cx="6913563" cy="1152525"/>
          </a:xfrm>
        </p:spPr>
        <p:txBody>
          <a:bodyPr/>
          <a:lstStyle/>
          <a:p>
            <a:pPr algn="ctr"/>
            <a:r>
              <a:rPr lang="ru-RU" smtClean="0">
                <a:latin typeface="Tahoma" pitchFamily="34" charset="0"/>
              </a:rPr>
              <a:t>Главная страница</a:t>
            </a:r>
            <a:endParaRPr lang="uk-UA">
              <a:latin typeface="Tahoma" pitchFamily="34" charset="0"/>
            </a:endParaRPr>
          </a:p>
        </p:txBody>
      </p:sp>
      <p:pic>
        <p:nvPicPr>
          <p:cNvPr id="1026" name="Picture 2" descr="BCC Home p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708920"/>
            <a:ext cx="2736304" cy="273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24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 smtClean="0"/>
              <a:t>Статистика</a:t>
            </a:r>
            <a:endParaRPr lang="en-US" sz="320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052513"/>
            <a:ext cx="7056438" cy="56165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2400" smtClean="0"/>
              <a:t>Показатель отказов (процент посетителей, которые приходят на страницу и покидают сайт) для главных страниц составляет 40-60%</a:t>
            </a:r>
          </a:p>
          <a:p>
            <a:pPr>
              <a:spcBef>
                <a:spcPct val="0"/>
              </a:spcBef>
            </a:pPr>
            <a:r>
              <a:rPr lang="ru-RU" sz="2400" smtClean="0"/>
              <a:t>Цель главной страницы – уговорить посетителя не уходить с сайта</a:t>
            </a:r>
          </a:p>
          <a:p>
            <a:pPr>
              <a:spcBef>
                <a:spcPct val="0"/>
              </a:spcBef>
            </a:pPr>
            <a:r>
              <a:rPr lang="ru-RU" sz="2400" smtClean="0"/>
              <a:t>Не следует пугать посетителя громкими призывами «Купи прямо сейчас!», «Нажми на эту кнопку!», «Регистрируйся на сайте!»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86681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 smtClean="0"/>
              <a:t>Вопросы посетителей</a:t>
            </a:r>
            <a:endParaRPr lang="en-US" sz="320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052513"/>
            <a:ext cx="7056438" cy="56165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2400" smtClean="0"/>
              <a:t>Туда ли я попал?</a:t>
            </a:r>
          </a:p>
          <a:p>
            <a:pPr>
              <a:spcBef>
                <a:spcPct val="0"/>
              </a:spcBef>
            </a:pPr>
            <a:r>
              <a:rPr lang="ru-RU" sz="2400" smtClean="0"/>
              <a:t>Достойна ли страница доверия?</a:t>
            </a:r>
          </a:p>
          <a:p>
            <a:pPr>
              <a:spcBef>
                <a:spcPct val="0"/>
              </a:spcBef>
            </a:pPr>
            <a:r>
              <a:rPr lang="ru-RU" sz="2400" smtClean="0"/>
              <a:t>Чем занимается эта компания?</a:t>
            </a:r>
          </a:p>
          <a:p>
            <a:pPr>
              <a:spcBef>
                <a:spcPct val="0"/>
              </a:spcBef>
            </a:pPr>
            <a:r>
              <a:rPr lang="ru-RU" sz="2400" smtClean="0"/>
              <a:t>Предлагает ли сайт то, что мне нужно?</a:t>
            </a:r>
          </a:p>
          <a:p>
            <a:pPr>
              <a:spcBef>
                <a:spcPct val="0"/>
              </a:spcBef>
            </a:pPr>
            <a:r>
              <a:rPr lang="ru-RU" sz="2400" smtClean="0"/>
              <a:t>Какие способы оплаты допускает эта компания?</a:t>
            </a:r>
          </a:p>
          <a:p>
            <a:pPr>
              <a:spcBef>
                <a:spcPct val="0"/>
              </a:spcBef>
            </a:pPr>
            <a:r>
              <a:rPr lang="ru-RU" sz="2400" smtClean="0"/>
              <a:t>Что я могу сделать на этой странице?</a:t>
            </a:r>
          </a:p>
          <a:p>
            <a:pPr>
              <a:spcBef>
                <a:spcPct val="0"/>
              </a:spcBef>
            </a:pPr>
            <a:r>
              <a:rPr lang="ru-RU" sz="2400" smtClean="0"/>
              <a:t>Как узнать больше?</a:t>
            </a:r>
          </a:p>
          <a:p>
            <a:pPr>
              <a:spcBef>
                <a:spcPct val="0"/>
              </a:spcBef>
            </a:pPr>
            <a:r>
              <a:rPr lang="ru-RU" sz="2400" smtClean="0"/>
              <a:t>Как связаться с компанией?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758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260648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smtClean="0">
                <a:solidFill>
                  <a:schemeClr val="tx1">
                    <a:lumMod val="50000"/>
                  </a:schemeClr>
                </a:solidFill>
              </a:rPr>
              <a:t>Результаты опроса среди участников форума любителей пива «Золотая бочка» (1.11.2011)</a:t>
            </a:r>
            <a:endParaRPr lang="ru-RU" sz="240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114" y="1268760"/>
            <a:ext cx="6783358" cy="53271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107" y="4460329"/>
            <a:ext cx="6029325" cy="1704975"/>
          </a:xfrm>
          <a:prstGeom prst="rect">
            <a:avLst/>
          </a:prstGeom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482" y="1556792"/>
            <a:ext cx="1555373" cy="25922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432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 smtClean="0"/>
              <a:t>Рекомендации</a:t>
            </a:r>
            <a:endParaRPr lang="en-US" sz="320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052513"/>
            <a:ext cx="7056438" cy="56165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2400" smtClean="0"/>
              <a:t>Добейтесь доверия с первого взгляда (пользователи определяют, достойна ли страница доверия, за несколько секунд)</a:t>
            </a:r>
          </a:p>
          <a:p>
            <a:pPr>
              <a:spcBef>
                <a:spcPct val="0"/>
              </a:spcBef>
            </a:pPr>
            <a:r>
              <a:rPr lang="ru-RU" sz="2400" smtClean="0"/>
              <a:t>Не пытайтесь резко отличаться от конкурентов: следуйте стилю, сложившемуся в вашей отрасли</a:t>
            </a:r>
          </a:p>
          <a:p>
            <a:pPr>
              <a:spcBef>
                <a:spcPct val="0"/>
              </a:spcBef>
            </a:pPr>
            <a:r>
              <a:rPr lang="ru-RU" sz="2400" smtClean="0"/>
              <a:t>Чётко обозначьте сферу своей деятельности – логотип, </a:t>
            </a:r>
            <a:r>
              <a:rPr lang="ru-RU" sz="2400" strike="sngStrike" smtClean="0"/>
              <a:t>рекламный</a:t>
            </a:r>
            <a:r>
              <a:rPr lang="ru-RU" sz="2400" smtClean="0"/>
              <a:t> функциональный слоган:</a:t>
            </a:r>
            <a:endParaRPr lang="ru-RU" sz="2400"/>
          </a:p>
          <a:p>
            <a:pPr lvl="1">
              <a:spcBef>
                <a:spcPct val="0"/>
              </a:spcBef>
              <a:buFont typeface="Wingdings" pitchFamily="2" charset="2"/>
              <a:buChar char="§"/>
            </a:pPr>
            <a:r>
              <a:rPr lang="ru-RU" sz="2000" b="0" smtClean="0"/>
              <a:t>За нами как за каменной стеной</a:t>
            </a:r>
          </a:p>
          <a:p>
            <a:pPr lvl="1">
              <a:spcBef>
                <a:spcPct val="0"/>
              </a:spcBef>
              <a:buFont typeface="Wingdings" pitchFamily="2" charset="2"/>
              <a:buChar char="§"/>
            </a:pPr>
            <a:r>
              <a:rPr lang="ru-RU" sz="2000" b="0" smtClean="0"/>
              <a:t>Страхование и управление финансами</a:t>
            </a:r>
            <a:endParaRPr lang="ru-RU" sz="2000" b="0"/>
          </a:p>
          <a:p>
            <a:pPr>
              <a:spcBef>
                <a:spcPct val="0"/>
              </a:spcBef>
            </a:pPr>
            <a:r>
              <a:rPr lang="ru-RU" sz="2400" smtClean="0"/>
              <a:t>Покажите самое важное: самые популярные продукты, продукты, которые вы сейчас рекламируете, новинки, корзину, </a:t>
            </a:r>
            <a:r>
              <a:rPr lang="en-US" sz="2400" smtClean="0"/>
              <a:t>FAQ, </a:t>
            </a:r>
            <a:r>
              <a:rPr lang="ru-RU" sz="2400" smtClean="0"/>
              <a:t>контакты, связь со службой поддержки, логин</a:t>
            </a:r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275304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100" smtClean="0"/>
              <a:t>Отраслевой стиль (косметика)</a:t>
            </a:r>
            <a:endParaRPr lang="en-US" sz="310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77" y="980728"/>
            <a:ext cx="4086355" cy="270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366222"/>
            <a:ext cx="4771754" cy="2574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77" y="3933056"/>
            <a:ext cx="4229868" cy="274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 rot="16200000">
            <a:off x="-972615" y="4032647"/>
            <a:ext cx="37444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EsteeLauder.com</a:t>
            </a:r>
          </a:p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Revlon.com</a:t>
            </a:r>
          </a:p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Maybelline.ru</a:t>
            </a:r>
            <a:endParaRPr lang="ru-RU" sz="2800">
              <a:solidFill>
                <a:srgbClr val="FFFF00"/>
              </a:solidFill>
              <a:latin typeface="Lucida Console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94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4" y="188913"/>
            <a:ext cx="7128322" cy="723900"/>
          </a:xfrm>
        </p:spPr>
        <p:txBody>
          <a:bodyPr/>
          <a:lstStyle/>
          <a:p>
            <a:r>
              <a:rPr lang="ru-RU" sz="2800" smtClean="0"/>
              <a:t>Отраслевой стиль (авиакомпании)  </a:t>
            </a:r>
            <a:r>
              <a:rPr lang="en-US" sz="2800" smtClean="0"/>
              <a:t>  </a:t>
            </a:r>
            <a:r>
              <a:rPr lang="en-US" sz="1600" smtClean="0"/>
              <a:t>1</a:t>
            </a:r>
            <a:r>
              <a:rPr lang="ru-RU" sz="1600" smtClean="0"/>
              <a:t>/</a:t>
            </a:r>
            <a:r>
              <a:rPr lang="en-US" sz="1600" smtClean="0"/>
              <a:t>3</a:t>
            </a:r>
            <a:endParaRPr lang="en-US" sz="16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972615" y="4032647"/>
            <a:ext cx="37444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Alitalia.com</a:t>
            </a:r>
          </a:p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EstonianAir.ee</a:t>
            </a:r>
          </a:p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BA.com</a:t>
            </a:r>
            <a:endParaRPr lang="ru-RU" sz="2800">
              <a:solidFill>
                <a:srgbClr val="FFFF00"/>
              </a:solidFill>
              <a:latin typeface="Lucida Console" pitchFamily="49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47587"/>
            <a:ext cx="3960440" cy="26461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735" y="2276872"/>
            <a:ext cx="3863737" cy="2448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933056"/>
            <a:ext cx="3967305" cy="26733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88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16200000">
            <a:off x="-972615" y="4463534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easyJet.com</a:t>
            </a:r>
            <a:endParaRPr lang="ru-RU" sz="2800">
              <a:solidFill>
                <a:srgbClr val="FFFF00"/>
              </a:solidFill>
              <a:latin typeface="Lucida Console" pitchFamily="49" charset="0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4" y="188913"/>
            <a:ext cx="7128322" cy="723900"/>
          </a:xfrm>
        </p:spPr>
        <p:txBody>
          <a:bodyPr/>
          <a:lstStyle/>
          <a:p>
            <a:r>
              <a:rPr lang="ru-RU" sz="2800" smtClean="0"/>
              <a:t>Отраслевой стиль (авиакомпании)  </a:t>
            </a:r>
            <a:r>
              <a:rPr lang="en-US" sz="2800" smtClean="0"/>
              <a:t>  </a:t>
            </a:r>
            <a:r>
              <a:rPr lang="ru-RU" sz="1600" smtClean="0"/>
              <a:t>2/</a:t>
            </a:r>
            <a:r>
              <a:rPr lang="en-US" sz="1600" smtClean="0"/>
              <a:t>3</a:t>
            </a:r>
            <a:endParaRPr lang="en-US" sz="160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24" y="1115329"/>
            <a:ext cx="6254260" cy="34657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068960"/>
            <a:ext cx="6237270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3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16200000">
            <a:off x="-972615" y="4463534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easyJet.com</a:t>
            </a:r>
            <a:endParaRPr lang="ru-RU" sz="2800">
              <a:solidFill>
                <a:srgbClr val="FFFF00"/>
              </a:solidFill>
              <a:latin typeface="Lucida Console" pitchFamily="49" charset="0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4" y="188913"/>
            <a:ext cx="7128322" cy="723900"/>
          </a:xfrm>
        </p:spPr>
        <p:txBody>
          <a:bodyPr/>
          <a:lstStyle/>
          <a:p>
            <a:r>
              <a:rPr lang="ru-RU" sz="2800" smtClean="0"/>
              <a:t>Отраслевой стиль (авиакомпании)  </a:t>
            </a:r>
            <a:r>
              <a:rPr lang="en-US" sz="2800" smtClean="0"/>
              <a:t>  </a:t>
            </a:r>
            <a:r>
              <a:rPr lang="en-US" sz="1600"/>
              <a:t>3</a:t>
            </a:r>
            <a:r>
              <a:rPr lang="ru-RU" sz="1600" smtClean="0"/>
              <a:t>/</a:t>
            </a:r>
            <a:r>
              <a:rPr lang="en-US" sz="1600" smtClean="0"/>
              <a:t>3</a:t>
            </a:r>
            <a:endParaRPr lang="en-US" sz="160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158" y="1412776"/>
            <a:ext cx="6856320" cy="496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0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000" smtClean="0"/>
              <a:t>«Правильная» главная страница</a:t>
            </a:r>
            <a:endParaRPr lang="en-US" sz="300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66" y="1052736"/>
            <a:ext cx="678893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 rot="16200000">
            <a:off x="-1404663" y="4175501"/>
            <a:ext cx="4608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O.co = OverStock.com</a:t>
            </a:r>
            <a:endParaRPr lang="ru-RU" sz="2800">
              <a:solidFill>
                <a:srgbClr val="FFFF00"/>
              </a:solidFill>
              <a:latin typeface="Lucida Console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04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000" smtClean="0"/>
              <a:t>«Неправильная» главная страница</a:t>
            </a:r>
            <a:endParaRPr lang="en-US" sz="3000"/>
          </a:p>
        </p:txBody>
      </p:sp>
      <p:pic>
        <p:nvPicPr>
          <p:cNvPr id="4" name="Picture 4" descr="PSBox-Hom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125538"/>
            <a:ext cx="2043113" cy="547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2124075" y="2420938"/>
            <a:ext cx="66960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2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accent2"/>
                </a:solidFill>
              </a:rPr>
              <a:t>-------------------------------</a:t>
            </a:r>
            <a:r>
              <a:rPr lang="ru-RU" smtClean="0">
                <a:solidFill>
                  <a:schemeClr val="accent2"/>
                </a:solidFill>
              </a:rPr>
              <a:t> </a:t>
            </a:r>
            <a:r>
              <a:rPr lang="ru-RU" sz="1600" smtClean="0">
                <a:solidFill>
                  <a:schemeClr val="accent2"/>
                </a:solidFill>
              </a:rPr>
              <a:t>«Сгиб страницы»</a:t>
            </a:r>
            <a:endParaRPr lang="en-US" sz="1600">
              <a:solidFill>
                <a:schemeClr val="accent2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411413" y="3429000"/>
            <a:ext cx="5402262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ru-RU" sz="1400">
                <a:solidFill>
                  <a:schemeClr val="accent2"/>
                </a:solidFill>
              </a:rPr>
              <a:t>Поиск </a:t>
            </a:r>
            <a:r>
              <a:rPr lang="en-US" sz="1400">
                <a:solidFill>
                  <a:schemeClr val="accent2"/>
                </a:solidFill>
              </a:rPr>
              <a:t>&gt;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195513" y="4005263"/>
            <a:ext cx="5618162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ru-RU" sz="1400">
                <a:solidFill>
                  <a:schemeClr val="accent2"/>
                </a:solidFill>
              </a:rPr>
              <a:t> Корзина </a:t>
            </a:r>
            <a:r>
              <a:rPr lang="en-US" sz="1400">
                <a:solidFill>
                  <a:schemeClr val="accent2"/>
                </a:solidFill>
              </a:rPr>
              <a:t>&gt;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411413" y="2419350"/>
            <a:ext cx="5402262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ru-RU" sz="1400">
                <a:solidFill>
                  <a:schemeClr val="accent2"/>
                </a:solidFill>
              </a:rPr>
              <a:t>Логин </a:t>
            </a:r>
            <a:r>
              <a:rPr lang="en-US" sz="1400">
                <a:solidFill>
                  <a:schemeClr val="accent2"/>
                </a:solidFill>
              </a:rPr>
              <a:t>&gt;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-972615" y="4463534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PS-Box.ru</a:t>
            </a:r>
            <a:endParaRPr lang="ru-RU" sz="2800">
              <a:solidFill>
                <a:srgbClr val="FFFF00"/>
              </a:solidFill>
              <a:latin typeface="Lucida Console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04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62125" y="1124744"/>
            <a:ext cx="6913563" cy="1152525"/>
          </a:xfrm>
        </p:spPr>
        <p:txBody>
          <a:bodyPr/>
          <a:lstStyle/>
          <a:p>
            <a:pPr algn="ctr"/>
            <a:r>
              <a:rPr lang="ru-RU">
                <a:latin typeface="Tahoma" pitchFamily="34" charset="0"/>
              </a:rPr>
              <a:t>Карточка товара</a:t>
            </a:r>
            <a:br>
              <a:rPr lang="ru-RU">
                <a:latin typeface="Tahoma" pitchFamily="34" charset="0"/>
              </a:rPr>
            </a:br>
            <a:r>
              <a:rPr lang="ru-RU">
                <a:latin typeface="Tahoma" pitchFamily="34" charset="0"/>
              </a:rPr>
              <a:t>(</a:t>
            </a:r>
            <a:r>
              <a:rPr lang="en-US">
                <a:latin typeface="Tahoma" pitchFamily="34" charset="0"/>
              </a:rPr>
              <a:t>Product page)</a:t>
            </a:r>
            <a:endParaRPr lang="uk-UA">
              <a:latin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97163"/>
            <a:ext cx="5410368" cy="368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758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/>
              <a:t>Типичные карточки товара</a:t>
            </a:r>
            <a:endParaRPr lang="en-US" sz="3200"/>
          </a:p>
        </p:txBody>
      </p:sp>
      <p:pic>
        <p:nvPicPr>
          <p:cNvPr id="1966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196975"/>
            <a:ext cx="3203575" cy="4570413"/>
          </a:xfrm>
          <a:prstGeom prst="rect">
            <a:avLst/>
          </a:prstGeom>
          <a:noFill/>
          <a:ln w="9525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661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196975"/>
            <a:ext cx="3508375" cy="3959225"/>
          </a:xfrm>
          <a:prstGeom prst="rect">
            <a:avLst/>
          </a:prstGeom>
          <a:noFill/>
          <a:ln w="9525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16200000">
            <a:off x="-972615" y="4248091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Walmart.com</a:t>
            </a:r>
          </a:p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Zara.co.uk</a:t>
            </a:r>
            <a:endParaRPr lang="ru-RU" sz="2800">
              <a:solidFill>
                <a:srgbClr val="FFFF00"/>
              </a:solidFill>
              <a:latin typeface="Lucida Console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/>
              <a:t>Роль карточки товара</a:t>
            </a:r>
            <a:endParaRPr lang="en-US" sz="320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052513"/>
            <a:ext cx="7056438" cy="54737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sz="2400"/>
              <a:t>То, что покупатель видит и читает на странице карточки товара, играет ключевую роль в принятии решения о покупке</a:t>
            </a:r>
          </a:p>
          <a:p>
            <a:r>
              <a:rPr lang="ru-RU" sz="2400"/>
              <a:t>Правильный дизайн карточки товара существенно повышает шансы на конверсию посетителя в покупателя</a:t>
            </a:r>
          </a:p>
          <a:p>
            <a:r>
              <a:rPr lang="ru-RU" sz="2400"/>
              <a:t>Прежде всего, карточка товара должна содержать:</a:t>
            </a:r>
          </a:p>
          <a:p>
            <a:pPr lvl="1">
              <a:buFont typeface="Wingdings" pitchFamily="2" charset="2"/>
              <a:buChar char="§"/>
            </a:pPr>
            <a:r>
              <a:rPr lang="ru-RU" sz="2000" b="0"/>
              <a:t>информацию, которую ищет </a:t>
            </a:r>
            <a:r>
              <a:rPr lang="ru-RU" sz="2000" b="0" i="1"/>
              <a:t>большинство</a:t>
            </a:r>
            <a:r>
              <a:rPr lang="ru-RU" sz="2000" b="0"/>
              <a:t> покупателей</a:t>
            </a:r>
          </a:p>
          <a:p>
            <a:pPr lvl="1">
              <a:buFont typeface="Wingdings" pitchFamily="2" charset="2"/>
              <a:buChar char="§"/>
            </a:pPr>
            <a:r>
              <a:rPr lang="ru-RU" sz="2000" b="0"/>
              <a:t>грамотно составленный «продающий» текст, убеждающий и побуждающий посетителя купить товар</a:t>
            </a:r>
          </a:p>
          <a:p>
            <a:pPr lvl="1">
              <a:buFont typeface="Wingdings" pitchFamily="2" charset="2"/>
              <a:buChar char="§"/>
            </a:pPr>
            <a:r>
              <a:rPr lang="ru-RU" sz="2000" b="0"/>
              <a:t>внятный и визуально заметный призыв к действию (кнопка «Добавить в корзину»)</a:t>
            </a:r>
            <a:endParaRPr lang="en-US" sz="20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260648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smtClean="0">
                <a:solidFill>
                  <a:srgbClr val="4D4D4D">
                    <a:lumMod val="50000"/>
                  </a:srgbClr>
                </a:solidFill>
              </a:rPr>
              <a:t>Дизайнерская мышь </a:t>
            </a:r>
            <a:r>
              <a:rPr lang="en-US" sz="2400" smtClean="0">
                <a:solidFill>
                  <a:srgbClr val="4D4D4D">
                    <a:lumMod val="50000"/>
                  </a:srgbClr>
                </a:solidFill>
              </a:rPr>
              <a:t>“Davidoff”</a:t>
            </a:r>
            <a:r>
              <a:rPr lang="ru-RU" sz="2400" smtClean="0">
                <a:solidFill>
                  <a:srgbClr val="4D4D4D">
                    <a:lumMod val="50000"/>
                  </a:srgbClr>
                </a:solidFill>
              </a:rPr>
              <a:t> (2010)</a:t>
            </a:r>
            <a:r>
              <a:rPr lang="en-US" sz="2400" smtClean="0">
                <a:solidFill>
                  <a:srgbClr val="4D4D4D">
                    <a:lumMod val="50000"/>
                  </a:srgbClr>
                </a:solidFill>
              </a:rPr>
              <a:t> </a:t>
            </a:r>
            <a:r>
              <a:rPr lang="ru-RU" sz="2400" smtClean="0">
                <a:solidFill>
                  <a:srgbClr val="4D4D4D">
                    <a:lumMod val="50000"/>
                  </a:srgbClr>
                </a:solidFill>
              </a:rPr>
              <a:t>и первая мышь (1964)</a:t>
            </a:r>
            <a:endParaRPr lang="ru-RU" sz="2400">
              <a:solidFill>
                <a:srgbClr val="4D4D4D">
                  <a:lumMod val="50000"/>
                </a:srgb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289" y="1344141"/>
            <a:ext cx="3327670" cy="425258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515" y="1344141"/>
            <a:ext cx="2830941" cy="19250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515" y="3743010"/>
            <a:ext cx="2830941" cy="18537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907704" y="5877272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smtClean="0">
                <a:solidFill>
                  <a:srgbClr val="4D4D4D">
                    <a:lumMod val="50000"/>
                  </a:srgbClr>
                </a:solidFill>
              </a:rPr>
              <a:t>Мышь-2010 менее удобна, чем мышь-1964</a:t>
            </a:r>
            <a:endParaRPr lang="ru-RU" sz="2400">
              <a:solidFill>
                <a:srgbClr val="4D4D4D">
                  <a:lumMod val="50000"/>
                </a:srgb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984649"/>
            <a:ext cx="1021556" cy="11644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827857"/>
            <a:ext cx="1050131" cy="120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0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/>
              <a:t>Обязательный набор сведений</a:t>
            </a:r>
            <a:endParaRPr lang="en-US" sz="320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052513"/>
            <a:ext cx="7056438" cy="56165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2200"/>
              <a:t>Название товара</a:t>
            </a:r>
          </a:p>
          <a:p>
            <a:pPr>
              <a:spcBef>
                <a:spcPct val="0"/>
              </a:spcBef>
            </a:pPr>
            <a:r>
              <a:rPr lang="ru-RU" sz="2200"/>
              <a:t>Изображения</a:t>
            </a:r>
          </a:p>
          <a:p>
            <a:pPr>
              <a:spcBef>
                <a:spcPct val="0"/>
              </a:spcBef>
            </a:pPr>
            <a:r>
              <a:rPr lang="ru-RU" sz="2200"/>
              <a:t>Кнопка «Добавить в корзину»</a:t>
            </a:r>
          </a:p>
          <a:p>
            <a:pPr>
              <a:spcBef>
                <a:spcPct val="0"/>
              </a:spcBef>
            </a:pPr>
            <a:r>
              <a:rPr lang="ru-RU" sz="2200"/>
              <a:t>Цена</a:t>
            </a:r>
          </a:p>
          <a:p>
            <a:pPr>
              <a:spcBef>
                <a:spcPct val="0"/>
              </a:spcBef>
            </a:pPr>
            <a:r>
              <a:rPr lang="ru-RU" sz="2200"/>
              <a:t>Доступность (товар есть на складе, доставка за </a:t>
            </a:r>
            <a:r>
              <a:rPr lang="en-US" sz="2200"/>
              <a:t>N </a:t>
            </a:r>
            <a:r>
              <a:rPr lang="ru-RU" sz="2200"/>
              <a:t>дней, оставшееся на складе количество)</a:t>
            </a:r>
          </a:p>
          <a:p>
            <a:pPr>
              <a:spcBef>
                <a:spcPct val="0"/>
              </a:spcBef>
            </a:pPr>
            <a:r>
              <a:rPr lang="ru-RU" sz="2200"/>
              <a:t>Способы оплаты</a:t>
            </a:r>
          </a:p>
          <a:p>
            <a:pPr>
              <a:spcBef>
                <a:spcPct val="0"/>
              </a:spcBef>
            </a:pPr>
            <a:r>
              <a:rPr lang="ru-RU" sz="2200"/>
              <a:t>Варианты доставки (обязательно: срок и стоимость)</a:t>
            </a:r>
          </a:p>
          <a:p>
            <a:pPr>
              <a:spcBef>
                <a:spcPct val="0"/>
              </a:spcBef>
            </a:pPr>
            <a:r>
              <a:rPr lang="ru-RU" sz="2200"/>
              <a:t>Правила возврата</a:t>
            </a:r>
          </a:p>
          <a:p>
            <a:pPr>
              <a:spcBef>
                <a:spcPct val="0"/>
              </a:spcBef>
            </a:pPr>
            <a:r>
              <a:rPr lang="ru-RU" sz="2200"/>
              <a:t>Описание товара</a:t>
            </a:r>
          </a:p>
          <a:p>
            <a:pPr>
              <a:spcBef>
                <a:spcPct val="0"/>
              </a:spcBef>
            </a:pPr>
            <a:r>
              <a:rPr lang="ru-RU" sz="2200"/>
              <a:t>Технические подробности (из чего сделан товар, габариты, масса, как стирать/чистить и т. п.)</a:t>
            </a:r>
          </a:p>
          <a:p>
            <a:pPr>
              <a:spcBef>
                <a:spcPct val="0"/>
              </a:spcBef>
            </a:pPr>
            <a:r>
              <a:rPr lang="ru-RU" sz="2200"/>
              <a:t>Для одежды/обуви: имеющиеся размеры (и руководство по размерам), цвета</a:t>
            </a:r>
          </a:p>
          <a:p>
            <a:pPr>
              <a:spcBef>
                <a:spcPct val="0"/>
              </a:spcBef>
            </a:pPr>
            <a:r>
              <a:rPr lang="ru-RU" sz="2200"/>
              <a:t>Теги / категории, к которым относится товар</a:t>
            </a:r>
            <a:endParaRPr lang="en-US" sz="2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8" name="Rectangle 8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  <a:noFill/>
          <a:ln/>
        </p:spPr>
        <p:txBody>
          <a:bodyPr/>
          <a:lstStyle/>
          <a:p>
            <a:r>
              <a:rPr lang="ru-RU" sz="3200"/>
              <a:t>Дополнительные средства</a:t>
            </a:r>
            <a:endParaRPr lang="en-US" sz="3200"/>
          </a:p>
        </p:txBody>
      </p:sp>
      <p:sp>
        <p:nvSpPr>
          <p:cNvPr id="20480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908175" y="1052513"/>
            <a:ext cx="7056438" cy="56896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sz="2100"/>
              <a:t>Видеоролики</a:t>
            </a:r>
          </a:p>
          <a:p>
            <a:r>
              <a:rPr lang="ru-RU" sz="2100"/>
              <a:t>Вращение товара на 360</a:t>
            </a:r>
            <a:r>
              <a:rPr lang="en-US" sz="2100"/>
              <a:t>º</a:t>
            </a:r>
          </a:p>
          <a:p>
            <a:r>
              <a:rPr lang="ru-RU" sz="2100"/>
              <a:t>Увеличенные изображения</a:t>
            </a:r>
          </a:p>
          <a:p>
            <a:r>
              <a:rPr lang="ru-RU" sz="2100"/>
              <a:t>Цены в разных валютах (конвертер валют)</a:t>
            </a:r>
          </a:p>
          <a:p>
            <a:r>
              <a:rPr lang="ru-RU" sz="2100"/>
              <a:t>Палитры доступных цветов</a:t>
            </a:r>
          </a:p>
          <a:p>
            <a:r>
              <a:rPr lang="ru-RU" sz="2100"/>
              <a:t>Знаки доверия (</a:t>
            </a:r>
            <a:r>
              <a:rPr lang="en-US" sz="2100"/>
              <a:t>trustmarks</a:t>
            </a:r>
            <a:r>
              <a:rPr lang="ru-RU" sz="2100"/>
              <a:t>): сертификаты безопасности, отзывы потребителей</a:t>
            </a:r>
            <a:endParaRPr lang="en-US" sz="2100"/>
          </a:p>
          <a:p>
            <a:r>
              <a:rPr lang="ru-RU" sz="2100"/>
              <a:t>Онлайн-чат или приметный номер телефона</a:t>
            </a:r>
          </a:p>
          <a:p>
            <a:endParaRPr lang="ru-RU" sz="2100"/>
          </a:p>
          <a:p>
            <a:endParaRPr lang="ru-RU" sz="2100"/>
          </a:p>
          <a:p>
            <a:endParaRPr lang="ru-RU" sz="2100"/>
          </a:p>
          <a:p>
            <a:r>
              <a:rPr lang="ru-RU" sz="2100"/>
              <a:t>Тираж товара</a:t>
            </a:r>
          </a:p>
          <a:p>
            <a:r>
              <a:rPr lang="ru-RU" sz="2100"/>
              <a:t>Код/артикул</a:t>
            </a:r>
          </a:p>
          <a:p>
            <a:r>
              <a:rPr lang="ru-RU" sz="2100"/>
              <a:t>Статистика (количество проданных экземпляров, рейтинг продаж)</a:t>
            </a:r>
            <a:endParaRPr lang="en-US" sz="2100"/>
          </a:p>
        </p:txBody>
      </p:sp>
      <p:pic>
        <p:nvPicPr>
          <p:cNvPr id="20481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164013"/>
            <a:ext cx="1511300" cy="920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 smtClean="0"/>
              <a:t>Описание товара                          </a:t>
            </a:r>
            <a:r>
              <a:rPr lang="ru-RU" sz="1600" smtClean="0"/>
              <a:t>1/6</a:t>
            </a:r>
            <a:endParaRPr lang="en-US" sz="160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052513"/>
            <a:ext cx="7056438" cy="56165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2400" smtClean="0"/>
              <a:t>Цель любого текста на странице карточки товара – убедить покупателя сделать покупку</a:t>
            </a:r>
          </a:p>
          <a:p>
            <a:pPr>
              <a:spcBef>
                <a:spcPct val="0"/>
              </a:spcBef>
            </a:pPr>
            <a:r>
              <a:rPr lang="ru-RU" sz="2400" smtClean="0"/>
              <a:t>Продавать следует </a:t>
            </a:r>
            <a:r>
              <a:rPr lang="ru-RU" sz="2400" i="1" smtClean="0"/>
              <a:t>пользу</a:t>
            </a:r>
            <a:r>
              <a:rPr lang="ru-RU" sz="2400" smtClean="0"/>
              <a:t> от товара, а не его свойства</a:t>
            </a:r>
          </a:p>
          <a:p>
            <a:pPr>
              <a:spcBef>
                <a:spcPct val="0"/>
              </a:spcBef>
            </a:pPr>
            <a:r>
              <a:rPr lang="ru-RU" sz="2400" smtClean="0"/>
              <a:t>Типичная ошибка – поместить только описание товара, представленное его производителем</a:t>
            </a:r>
            <a:endParaRPr lang="en-US" sz="2400" smtClean="0"/>
          </a:p>
          <a:p>
            <a:pPr>
              <a:spcBef>
                <a:spcPct val="0"/>
              </a:spcBef>
            </a:pPr>
            <a:r>
              <a:rPr lang="ru-RU" sz="2400" smtClean="0"/>
              <a:t>Описание должно быть подготовлено профессиональным копирайтером</a:t>
            </a:r>
          </a:p>
          <a:p>
            <a:pPr>
              <a:spcBef>
                <a:spcPct val="0"/>
              </a:spcBef>
            </a:pPr>
            <a:r>
              <a:rPr lang="ru-RU" sz="2400" smtClean="0"/>
              <a:t>Единственный контент, который нужен покупателю, – это информация для принятия решения о покупке</a:t>
            </a:r>
            <a:endParaRPr lang="en-US" sz="2400" smtClean="0"/>
          </a:p>
        </p:txBody>
      </p:sp>
    </p:spTree>
    <p:extLst>
      <p:ext uri="{BB962C8B-B14F-4D97-AF65-F5344CB8AC3E}">
        <p14:creationId xmlns:p14="http://schemas.microsoft.com/office/powerpoint/2010/main" val="328221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 smtClean="0"/>
              <a:t>Описание товара                          </a:t>
            </a:r>
            <a:r>
              <a:rPr lang="ru-RU" sz="1600" smtClean="0"/>
              <a:t>2/6</a:t>
            </a:r>
            <a:endParaRPr lang="en-US" sz="1600"/>
          </a:p>
        </p:txBody>
      </p:sp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005" y="984180"/>
            <a:ext cx="4981551" cy="5541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81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66" y="5013176"/>
            <a:ext cx="6336006" cy="12961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-972615" y="4463534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JohnLewis.com</a:t>
            </a:r>
            <a:endParaRPr lang="ru-RU" sz="2800">
              <a:solidFill>
                <a:srgbClr val="FFFF00"/>
              </a:solidFill>
              <a:latin typeface="Lucida Console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01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828" y="908721"/>
            <a:ext cx="3602475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 smtClean="0"/>
              <a:t>Описание товара                          </a:t>
            </a:r>
            <a:r>
              <a:rPr lang="en-US" sz="1600" smtClean="0"/>
              <a:t>3</a:t>
            </a:r>
            <a:r>
              <a:rPr lang="ru-RU" sz="1600" smtClean="0"/>
              <a:t>/6</a:t>
            </a:r>
            <a:endParaRPr lang="en-US" sz="16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229200"/>
            <a:ext cx="6319926" cy="1286652"/>
          </a:xfrm>
          <a:prstGeom prst="rect">
            <a:avLst/>
          </a:prstGeom>
          <a:noFill/>
          <a:ln w="9525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573016"/>
            <a:ext cx="6336704" cy="722673"/>
          </a:xfrm>
          <a:prstGeom prst="rect">
            <a:avLst/>
          </a:prstGeom>
          <a:noFill/>
          <a:ln w="9525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5" y="920097"/>
            <a:ext cx="4119467" cy="18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 rot="16200000">
            <a:off x="-972615" y="4463534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FashionGold.ru</a:t>
            </a:r>
            <a:endParaRPr lang="ru-RU" sz="2800">
              <a:solidFill>
                <a:srgbClr val="FFFF00"/>
              </a:solidFill>
              <a:latin typeface="Lucida Console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86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 smtClean="0"/>
              <a:t>Описание товара                          </a:t>
            </a:r>
            <a:r>
              <a:rPr lang="en-US" sz="1600"/>
              <a:t>4</a:t>
            </a:r>
            <a:r>
              <a:rPr lang="ru-RU" sz="1600" smtClean="0"/>
              <a:t>/6</a:t>
            </a:r>
            <a:endParaRPr lang="en-US" sz="160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4" y="1052513"/>
            <a:ext cx="7128321" cy="56165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2400" smtClean="0"/>
              <a:t>Некоторые товары (например, бытовая техника, мобильные телефоны и компьютеры) требуют детального технического описания</a:t>
            </a:r>
            <a:endParaRPr lang="en-US" sz="2400" smtClean="0"/>
          </a:p>
          <a:p>
            <a:pPr>
              <a:spcBef>
                <a:spcPct val="0"/>
              </a:spcBef>
            </a:pPr>
            <a:r>
              <a:rPr lang="ru-RU" sz="2400" smtClean="0"/>
              <a:t>Техническое описание не следует размещать на самом видном месте страницы: покупатель, интересующийся техническими деталями, обязательно найдёт их сам</a:t>
            </a:r>
          </a:p>
          <a:p>
            <a:pPr>
              <a:spcBef>
                <a:spcPct val="0"/>
              </a:spcBef>
            </a:pPr>
            <a:r>
              <a:rPr lang="ru-RU" sz="2400" smtClean="0"/>
              <a:t>Рекомендуются два способа представления:</a:t>
            </a:r>
          </a:p>
          <a:p>
            <a:pPr lvl="1">
              <a:spcBef>
                <a:spcPct val="0"/>
              </a:spcBef>
              <a:buFont typeface="Wingdings" pitchFamily="2" charset="2"/>
              <a:buChar char="§"/>
            </a:pPr>
            <a:r>
              <a:rPr lang="ru-RU" sz="2000" b="0" smtClean="0"/>
              <a:t>структурированный список основных характеристик товара</a:t>
            </a:r>
          </a:p>
          <a:p>
            <a:pPr lvl="1">
              <a:spcBef>
                <a:spcPct val="0"/>
              </a:spcBef>
              <a:buFont typeface="Wingdings" pitchFamily="2" charset="2"/>
              <a:buChar char="§"/>
            </a:pPr>
            <a:r>
              <a:rPr lang="ru-RU" sz="2000" b="0" smtClean="0"/>
              <a:t>таблица с полным набором характеристик товаров данного класса, включая отсутствующие опции</a:t>
            </a:r>
          </a:p>
        </p:txBody>
      </p:sp>
    </p:spTree>
    <p:extLst>
      <p:ext uri="{BB962C8B-B14F-4D97-AF65-F5344CB8AC3E}">
        <p14:creationId xmlns:p14="http://schemas.microsoft.com/office/powerpoint/2010/main" val="25729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 smtClean="0"/>
              <a:t>Описание товара                          </a:t>
            </a:r>
            <a:r>
              <a:rPr lang="ru-RU" sz="1600" smtClean="0"/>
              <a:t>5/6</a:t>
            </a:r>
            <a:endParaRPr lang="en-US" sz="16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612" y="1102432"/>
            <a:ext cx="4145572" cy="31186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77800" dist="76200" dir="5400000" sx="102000" sy="102000" algn="ctr" rotWithShape="0">
              <a:schemeClr val="tx1">
                <a:alpha val="70000"/>
              </a:scheme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180" y="2204864"/>
            <a:ext cx="3429864" cy="42930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77800" dist="76200" dir="5400000" sx="102000" sy="102000" algn="ctr" rotWithShape="0">
              <a:schemeClr val="tx1">
                <a:alpha val="70000"/>
              </a:schemeClr>
            </a:outerShdw>
          </a:effectLst>
        </p:spPr>
      </p:pic>
      <p:sp>
        <p:nvSpPr>
          <p:cNvPr id="5" name="TextBox 4"/>
          <p:cNvSpPr txBox="1"/>
          <p:nvPr/>
        </p:nvSpPr>
        <p:spPr>
          <a:xfrm rot="16200000">
            <a:off x="-972615" y="4463534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BestBuy.com</a:t>
            </a:r>
            <a:endParaRPr lang="ru-RU" sz="2800">
              <a:solidFill>
                <a:srgbClr val="FFFF00"/>
              </a:solidFill>
              <a:latin typeface="Lucida Console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98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80727"/>
            <a:ext cx="5688632" cy="568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 smtClean="0"/>
              <a:t>Описание товара                          </a:t>
            </a:r>
            <a:r>
              <a:rPr lang="en-US" sz="1600" smtClean="0"/>
              <a:t>6</a:t>
            </a:r>
            <a:r>
              <a:rPr lang="ru-RU" sz="1600" smtClean="0"/>
              <a:t>/6</a:t>
            </a:r>
            <a:endParaRPr lang="en-US" sz="160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0847"/>
            <a:ext cx="4248472" cy="3533713"/>
          </a:xfrm>
          <a:prstGeom prst="rect">
            <a:avLst/>
          </a:prstGeom>
          <a:noFill/>
          <a:ln>
            <a:noFill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-972615" y="4463534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Zara.co.uk</a:t>
            </a:r>
            <a:endParaRPr lang="ru-RU" sz="2800">
              <a:solidFill>
                <a:srgbClr val="FFFF00"/>
              </a:solidFill>
              <a:latin typeface="Lucida Console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49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 smtClean="0"/>
              <a:t>Изображения товара                    </a:t>
            </a:r>
            <a:r>
              <a:rPr lang="ru-RU" sz="1600" smtClean="0"/>
              <a:t>1/3</a:t>
            </a:r>
            <a:endParaRPr lang="en-US" sz="160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124743"/>
            <a:ext cx="7056438" cy="554434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2200">
                <a:solidFill>
                  <a:schemeClr val="tx2">
                    <a:lumMod val="95000"/>
                    <a:lumOff val="5000"/>
                  </a:schemeClr>
                </a:solidFill>
              </a:rPr>
              <a:t>Изображение – это лицо товара</a:t>
            </a:r>
            <a:endParaRPr lang="en-US" sz="180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>
              <a:spcBef>
                <a:spcPct val="0"/>
              </a:spcBef>
            </a:pPr>
            <a:r>
              <a:rPr lang="ru-RU" sz="220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Если в случае книг или </a:t>
            </a:r>
            <a:r>
              <a:rPr lang="en-US" sz="220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CD/DVD-</a:t>
            </a:r>
            <a:r>
              <a:rPr lang="ru-RU" sz="220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дисков можно ограничиться изображением обложки, то для других товаров необходимо профессиональное и эффектное визуальное представление</a:t>
            </a:r>
          </a:p>
          <a:p>
            <a:pPr>
              <a:spcBef>
                <a:spcPct val="0"/>
              </a:spcBef>
            </a:pPr>
            <a:r>
              <a:rPr lang="ru-RU" sz="220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Просмотр увеличенных изображений и изображений в различных ракурсах</a:t>
            </a:r>
            <a:r>
              <a:rPr lang="en-US" sz="220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или их вращение на 360</a:t>
            </a:r>
            <a:r>
              <a:rPr lang="en-US" sz="220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º</a:t>
            </a:r>
          </a:p>
          <a:p>
            <a:pPr>
              <a:spcBef>
                <a:spcPct val="0"/>
              </a:spcBef>
            </a:pPr>
            <a:r>
              <a:rPr lang="ru-RU" sz="220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Показ </a:t>
            </a:r>
            <a:r>
              <a:rPr lang="ru-RU" sz="2200">
                <a:solidFill>
                  <a:schemeClr val="tx2">
                    <a:lumMod val="95000"/>
                    <a:lumOff val="5000"/>
                  </a:schemeClr>
                </a:solidFill>
              </a:rPr>
              <a:t>товаров в контексте их использования позволяет покупателю лучше представить пользу или удовольствие от обладания товаром и стимулирует </a:t>
            </a:r>
            <a:r>
              <a:rPr lang="ru-RU" sz="220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покупки</a:t>
            </a:r>
          </a:p>
          <a:p>
            <a:pPr>
              <a:spcBef>
                <a:spcPct val="0"/>
              </a:spcBef>
            </a:pPr>
            <a:r>
              <a:rPr lang="ru-RU" sz="220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Следует использовать </a:t>
            </a:r>
            <a:r>
              <a:rPr lang="ru-RU" sz="2200">
                <a:solidFill>
                  <a:schemeClr val="tx2">
                    <a:lumMod val="95000"/>
                    <a:lumOff val="5000"/>
                  </a:schemeClr>
                </a:solidFill>
              </a:rPr>
              <a:t>видео </a:t>
            </a:r>
            <a:r>
              <a:rPr lang="ru-RU" sz="220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в тех случаях, когда </a:t>
            </a:r>
            <a:r>
              <a:rPr lang="ru-RU" sz="2200">
                <a:solidFill>
                  <a:schemeClr val="tx2">
                    <a:lumMod val="95000"/>
                    <a:lumOff val="5000"/>
                  </a:schemeClr>
                </a:solidFill>
              </a:rPr>
              <a:t>оно </a:t>
            </a:r>
            <a:r>
              <a:rPr lang="ru-RU" sz="220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способно дать безусловный выигрыш</a:t>
            </a:r>
            <a:r>
              <a:rPr lang="en-US" sz="220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 (</a:t>
            </a:r>
            <a:r>
              <a:rPr lang="ru-RU" sz="220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добавление видео </a:t>
            </a:r>
            <a:r>
              <a:rPr lang="ru-RU" sz="2200">
                <a:solidFill>
                  <a:schemeClr val="tx2">
                    <a:lumMod val="95000"/>
                    <a:lumOff val="5000"/>
                  </a:schemeClr>
                </a:solidFill>
              </a:rPr>
              <a:t>способно повысить конверсию на десятки процентов</a:t>
            </a:r>
            <a:r>
              <a:rPr lang="en-US" sz="220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)</a:t>
            </a:r>
            <a:endParaRPr lang="ru-RU" sz="220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77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64878"/>
            <a:ext cx="3050440" cy="30401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 smtClean="0"/>
              <a:t>Изображения товара                    </a:t>
            </a:r>
            <a:r>
              <a:rPr lang="ru-RU" sz="1600" smtClean="0"/>
              <a:t>2/3</a:t>
            </a:r>
            <a:endParaRPr lang="en-US" sz="160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872" y="1052736"/>
            <a:ext cx="2568128" cy="26993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14" y="3412778"/>
            <a:ext cx="6409025" cy="31125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16200000">
            <a:off x="-1156597" y="3848664"/>
            <a:ext cx="41123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HotelChocolat.com</a:t>
            </a:r>
          </a:p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Net-A-Porter.com</a:t>
            </a:r>
            <a:endParaRPr lang="en-US" sz="2800">
              <a:solidFill>
                <a:srgbClr val="FFFF00"/>
              </a:solidFill>
              <a:latin typeface="Lucida Console" pitchFamily="49" charset="0"/>
            </a:endParaRPr>
          </a:p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CrateAndBarrel.com</a:t>
            </a:r>
            <a:endParaRPr lang="ru-RU" sz="2800">
              <a:solidFill>
                <a:srgbClr val="FFFF00"/>
              </a:solidFill>
              <a:latin typeface="Lucida Console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64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7704" y="260648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smtClean="0">
                <a:solidFill>
                  <a:schemeClr val="tx1">
                    <a:lumMod val="50000"/>
                  </a:schemeClr>
                </a:solidFill>
              </a:rPr>
              <a:t>Что делает женщина на фотографии?</a:t>
            </a:r>
            <a:endParaRPr lang="ru-RU" sz="240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980728"/>
            <a:ext cx="5544277" cy="415820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192" y="1556792"/>
            <a:ext cx="5568280" cy="41762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907704" y="5877272"/>
            <a:ext cx="69847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smtClean="0">
                <a:solidFill>
                  <a:schemeClr val="tx1">
                    <a:lumMod val="50000"/>
                  </a:schemeClr>
                </a:solidFill>
              </a:rPr>
              <a:t>Билетная касса электричек на платформе «Шереметьевская». Подмосковье. Март 2011</a:t>
            </a:r>
            <a:endParaRPr lang="ru-RU" sz="250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20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 smtClean="0"/>
              <a:t>Изображения товара                    </a:t>
            </a:r>
            <a:r>
              <a:rPr lang="ru-RU" sz="1600" smtClean="0"/>
              <a:t>3/3</a:t>
            </a:r>
            <a:endParaRPr lang="en-US" sz="160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80728"/>
            <a:ext cx="2808312" cy="34232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023939"/>
            <a:ext cx="2728739" cy="33205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Schu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2596" t="5907" r="12336" b="6167"/>
          <a:stretch/>
        </p:blipFill>
        <p:spPr>
          <a:xfrm>
            <a:off x="3792809" y="3429000"/>
            <a:ext cx="3227463" cy="30243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77800" dist="76200" dir="5400000" sx="102000" sy="102000" algn="ctr" rotWithShape="0">
              <a:schemeClr val="tx1">
                <a:alpha val="70000"/>
              </a:schemeClr>
            </a:outerShdw>
          </a:effectLst>
        </p:spPr>
      </p:pic>
      <p:sp>
        <p:nvSpPr>
          <p:cNvPr id="7" name="TextBox 6"/>
          <p:cNvSpPr txBox="1"/>
          <p:nvPr/>
        </p:nvSpPr>
        <p:spPr>
          <a:xfrm rot="16200000">
            <a:off x="-972615" y="4463534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Schuh.co.uk</a:t>
            </a:r>
            <a:endParaRPr lang="ru-RU" sz="2800">
              <a:solidFill>
                <a:srgbClr val="FFFF00"/>
              </a:solidFill>
              <a:latin typeface="Lucida Console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69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 smtClean="0"/>
              <a:t>Видео                                              </a:t>
            </a:r>
            <a:r>
              <a:rPr lang="en-US" sz="1600" smtClean="0"/>
              <a:t>1</a:t>
            </a:r>
            <a:r>
              <a:rPr lang="ru-RU" sz="1600" smtClean="0"/>
              <a:t>/</a:t>
            </a:r>
            <a:r>
              <a:rPr lang="en-US" sz="1600" smtClean="0"/>
              <a:t>4</a:t>
            </a:r>
            <a:endParaRPr lang="en-US" sz="160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052736"/>
            <a:ext cx="7056438" cy="5616352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endParaRPr lang="ru-RU" sz="180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180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ru-RU" sz="180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ru-RU" sz="180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ru-RU" sz="180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ru-RU" sz="180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180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180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180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180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180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180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180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180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180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180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180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180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180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ru-RU" sz="1800" smtClean="0">
                <a:solidFill>
                  <a:schemeClr val="tx1">
                    <a:lumMod val="50000"/>
                  </a:schemeClr>
                </a:solidFill>
              </a:rPr>
              <a:t>                          «Девушка с характером» (1938)</a:t>
            </a:r>
          </a:p>
        </p:txBody>
      </p:sp>
      <p:pic>
        <p:nvPicPr>
          <p:cNvPr id="2" name="Ds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00" t="7874" r="787" b="4201"/>
          <a:stretch/>
        </p:blipFill>
        <p:spPr>
          <a:xfrm>
            <a:off x="2034480" y="1171842"/>
            <a:ext cx="6713984" cy="48631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77800" dist="76200" dir="5400000" sx="102000" sy="102000" algn="ctr" rotWithShape="0">
              <a:schemeClr val="tx1">
                <a:alpha val="7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104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/>
              <a:t>Видео                   </a:t>
            </a:r>
            <a:r>
              <a:rPr lang="ru-RU" sz="3200" smtClean="0"/>
              <a:t>                           </a:t>
            </a:r>
            <a:r>
              <a:rPr lang="ru-RU" sz="1600" smtClean="0"/>
              <a:t>2/</a:t>
            </a:r>
            <a:r>
              <a:rPr lang="en-US" sz="1600" smtClean="0"/>
              <a:t>4</a:t>
            </a:r>
            <a:endParaRPr lang="en-US" sz="160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086" y="1052736"/>
            <a:ext cx="4309069" cy="33843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ASO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5250" t="6563" r="6041" b="6819"/>
          <a:stretch/>
        </p:blipFill>
        <p:spPr>
          <a:xfrm>
            <a:off x="4501618" y="2996952"/>
            <a:ext cx="4318854" cy="337330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77800" dist="76200" dir="5400000" sx="102000" sy="102000" algn="ctr" rotWithShape="0">
              <a:schemeClr val="tx1">
                <a:alpha val="70000"/>
              </a:schemeClr>
            </a:outerShdw>
          </a:effectLst>
        </p:spPr>
      </p:pic>
      <p:sp>
        <p:nvSpPr>
          <p:cNvPr id="3" name="TextBox 2"/>
          <p:cNvSpPr txBox="1"/>
          <p:nvPr/>
        </p:nvSpPr>
        <p:spPr>
          <a:xfrm rot="16200000">
            <a:off x="-972615" y="4463534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ASOS.com</a:t>
            </a:r>
            <a:endParaRPr lang="ru-RU" sz="2800">
              <a:solidFill>
                <a:srgbClr val="FFFF00"/>
              </a:solidFill>
              <a:latin typeface="Lucida Console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07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/>
              <a:t>Видео                   </a:t>
            </a:r>
            <a:r>
              <a:rPr lang="ru-RU" sz="3200" smtClean="0"/>
              <a:t>                           </a:t>
            </a:r>
            <a:r>
              <a:rPr lang="ru-RU" sz="1600" smtClean="0"/>
              <a:t>3/</a:t>
            </a:r>
            <a:r>
              <a:rPr lang="en-US" sz="1600" smtClean="0"/>
              <a:t>4</a:t>
            </a:r>
            <a:endParaRPr lang="en-US" sz="1600"/>
          </a:p>
        </p:txBody>
      </p:sp>
      <p:sp>
        <p:nvSpPr>
          <p:cNvPr id="3" name="TextBox 2"/>
          <p:cNvSpPr txBox="1"/>
          <p:nvPr/>
        </p:nvSpPr>
        <p:spPr>
          <a:xfrm rot="16200000">
            <a:off x="-1080627" y="4355522"/>
            <a:ext cx="3960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KnickerPicker.com</a:t>
            </a:r>
            <a:endParaRPr lang="ru-RU" sz="2800">
              <a:solidFill>
                <a:srgbClr val="FFFF00"/>
              </a:solidFill>
              <a:latin typeface="Lucida Console" pitchFamily="49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01427"/>
            <a:ext cx="3114675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KnickerPick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9394" t="3935" r="29137" b="3542"/>
          <a:stretch/>
        </p:blipFill>
        <p:spPr>
          <a:xfrm>
            <a:off x="5652120" y="980728"/>
            <a:ext cx="2844000" cy="5076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77800" dist="76200" dir="5400000" sx="102000" sy="102000" algn="ctr" rotWithShape="0">
              <a:schemeClr val="tx1">
                <a:alpha val="7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405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/>
              <a:t>Видео                   </a:t>
            </a:r>
            <a:r>
              <a:rPr lang="ru-RU" sz="3200" smtClean="0"/>
              <a:t>                           </a:t>
            </a:r>
            <a:r>
              <a:rPr lang="en-US" sz="1600" smtClean="0"/>
              <a:t>4</a:t>
            </a:r>
            <a:r>
              <a:rPr lang="ru-RU" sz="1600" smtClean="0"/>
              <a:t>/</a:t>
            </a:r>
            <a:r>
              <a:rPr lang="en-US" sz="1600" smtClean="0"/>
              <a:t>4</a:t>
            </a:r>
            <a:endParaRPr lang="en-US" sz="1600"/>
          </a:p>
        </p:txBody>
      </p:sp>
      <p:sp>
        <p:nvSpPr>
          <p:cNvPr id="3" name="TextBox 2"/>
          <p:cNvSpPr txBox="1"/>
          <p:nvPr/>
        </p:nvSpPr>
        <p:spPr>
          <a:xfrm rot="16200000">
            <a:off x="-972615" y="4463534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Firebox.com</a:t>
            </a:r>
            <a:endParaRPr lang="ru-RU" sz="2800">
              <a:solidFill>
                <a:srgbClr val="FFFF00"/>
              </a:solidFill>
              <a:latin typeface="Lucida Console" pitchFamily="49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683" y="1052735"/>
            <a:ext cx="3590437" cy="5437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Firebox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181" t="4429" r="1968" b="4037"/>
          <a:stretch/>
        </p:blipFill>
        <p:spPr>
          <a:xfrm>
            <a:off x="2061682" y="1506367"/>
            <a:ext cx="3590437" cy="2714721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535" y="4820474"/>
            <a:ext cx="4895945" cy="9847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68144" y="1408708"/>
            <a:ext cx="30963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smtClean="0">
                <a:solidFill>
                  <a:srgbClr val="000000"/>
                </a:solidFill>
              </a:rPr>
              <a:t>Пользовательский контент (</a:t>
            </a:r>
            <a:r>
              <a:rPr lang="en-US" sz="2100" smtClean="0">
                <a:solidFill>
                  <a:srgbClr val="000000"/>
                </a:solidFill>
              </a:rPr>
              <a:t>user generated content</a:t>
            </a:r>
            <a:r>
              <a:rPr lang="ru-RU" sz="2100" smtClean="0">
                <a:solidFill>
                  <a:srgbClr val="000000"/>
                </a:solidFill>
              </a:rPr>
              <a:t>)</a:t>
            </a:r>
            <a:r>
              <a:rPr lang="en-US" sz="2100" smtClean="0">
                <a:solidFill>
                  <a:srgbClr val="000000"/>
                </a:solidFill>
              </a:rPr>
              <a:t> </a:t>
            </a:r>
            <a:r>
              <a:rPr lang="ru-RU" sz="2100" smtClean="0">
                <a:solidFill>
                  <a:srgbClr val="000000"/>
                </a:solidFill>
              </a:rPr>
              <a:t>повышает доверие к товару, так как покупатель видит, что другие люди уже купили его и вполне довольны</a:t>
            </a:r>
            <a:endParaRPr lang="ru-RU" sz="21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55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2800" smtClean="0"/>
              <a:t>Пример инновационного подхода     </a:t>
            </a:r>
            <a:r>
              <a:rPr lang="ru-RU" sz="1600" smtClean="0"/>
              <a:t>1/2</a:t>
            </a:r>
            <a:endParaRPr lang="en-US" sz="1600"/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8721"/>
            <a:ext cx="7056438" cy="115212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US" sz="2000" b="1" smtClean="0"/>
              <a:t>Glasses Direct </a:t>
            </a:r>
            <a:r>
              <a:rPr lang="ru-RU" sz="2000" b="0" smtClean="0"/>
              <a:t>получили </a:t>
            </a:r>
            <a:r>
              <a:rPr lang="en-US" sz="2000" i="1" smtClean="0"/>
              <a:t>Econsultancy Innovation Award</a:t>
            </a:r>
            <a:r>
              <a:rPr lang="en-US" sz="2000" smtClean="0"/>
              <a:t> </a:t>
            </a:r>
            <a:r>
              <a:rPr lang="ru-RU" sz="2000" smtClean="0"/>
              <a:t>в категории </a:t>
            </a:r>
            <a:r>
              <a:rPr lang="en-US" sz="2000" smtClean="0"/>
              <a:t>“Innovation </a:t>
            </a:r>
            <a:r>
              <a:rPr lang="en-US" sz="2000"/>
              <a:t>in </a:t>
            </a:r>
            <a:r>
              <a:rPr lang="en-US" sz="2000" smtClean="0"/>
              <a:t>E-commerce”</a:t>
            </a:r>
            <a:r>
              <a:rPr lang="ru-RU" sz="2000" smtClean="0"/>
              <a:t> </a:t>
            </a:r>
            <a:r>
              <a:rPr lang="ru-RU" sz="2000"/>
              <a:t>в</a:t>
            </a:r>
            <a:r>
              <a:rPr lang="en-US" sz="2000"/>
              <a:t> 2009</a:t>
            </a:r>
            <a:r>
              <a:rPr lang="ru-RU" sz="2000"/>
              <a:t> году за </a:t>
            </a:r>
            <a:r>
              <a:rPr lang="ru-RU" sz="2000" smtClean="0"/>
              <a:t>свой продукт </a:t>
            </a:r>
            <a:r>
              <a:rPr lang="en-US" sz="2000" i="1" smtClean="0"/>
              <a:t>Video Mirror</a:t>
            </a:r>
            <a:r>
              <a:rPr lang="en-US" sz="2000"/>
              <a:t> </a:t>
            </a:r>
            <a:r>
              <a:rPr lang="en-US" sz="2000" smtClean="0"/>
              <a:t>(augmented reality</a:t>
            </a:r>
            <a:r>
              <a:rPr lang="en-US" sz="2000"/>
              <a:t>)</a:t>
            </a:r>
            <a:endParaRPr lang="en-US" sz="2000" i="1"/>
          </a:p>
        </p:txBody>
      </p:sp>
      <p:sp>
        <p:nvSpPr>
          <p:cNvPr id="4" name="TextBox 3"/>
          <p:cNvSpPr txBox="1"/>
          <p:nvPr/>
        </p:nvSpPr>
        <p:spPr>
          <a:xfrm rot="16200000">
            <a:off x="-1368658" y="4067489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GlassesDirect.co.uk</a:t>
            </a:r>
            <a:endParaRPr lang="ru-RU" sz="2800">
              <a:solidFill>
                <a:srgbClr val="FFFF00"/>
              </a:solidFill>
              <a:latin typeface="Lucida Console" pitchFamily="49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719" y="1988840"/>
            <a:ext cx="3072337" cy="23042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94750"/>
            <a:ext cx="3064457" cy="22983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GlassesDirec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35896" y="3789040"/>
            <a:ext cx="3501008" cy="280080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77800" dist="76200" dir="5400000" sx="102000" sy="102000" algn="ctr" rotWithShape="0">
              <a:schemeClr val="tx1">
                <a:alpha val="7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729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2800" smtClean="0"/>
              <a:t>Пример инновационного подхода     </a:t>
            </a:r>
            <a:r>
              <a:rPr lang="en-US" sz="1600"/>
              <a:t>2</a:t>
            </a:r>
            <a:r>
              <a:rPr lang="ru-RU" sz="1600" smtClean="0"/>
              <a:t>/2</a:t>
            </a:r>
            <a:endParaRPr lang="en-US" sz="1600"/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4" y="908721"/>
            <a:ext cx="7128321" cy="115212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ru-RU" sz="2000" smtClean="0"/>
              <a:t>Однако, </a:t>
            </a:r>
            <a:r>
              <a:rPr lang="en-US" sz="2000" b="1" smtClean="0"/>
              <a:t>Glasses Direct </a:t>
            </a:r>
            <a:r>
              <a:rPr lang="ru-RU" sz="2000"/>
              <a:t>вскоре </a:t>
            </a:r>
            <a:r>
              <a:rPr lang="ru-RU" sz="2000" b="0" smtClean="0"/>
              <a:t>отказались от</a:t>
            </a:r>
            <a:r>
              <a:rPr lang="ru-RU" sz="2000" smtClean="0"/>
              <a:t> </a:t>
            </a:r>
            <a:r>
              <a:rPr lang="en-US" sz="2000" i="1" smtClean="0"/>
              <a:t>Video Mirror</a:t>
            </a:r>
            <a:r>
              <a:rPr lang="ru-RU" sz="2000" smtClean="0"/>
              <a:t>, заменив его на опции </a:t>
            </a:r>
            <a:r>
              <a:rPr lang="en-US" sz="2000" i="1"/>
              <a:t>Best Fit </a:t>
            </a:r>
            <a:r>
              <a:rPr lang="en-US" sz="2000" i="1" smtClean="0"/>
              <a:t>Tool</a:t>
            </a:r>
            <a:r>
              <a:rPr lang="ru-RU" sz="2000" i="1" smtClean="0"/>
              <a:t> </a:t>
            </a:r>
            <a:r>
              <a:rPr lang="ru-RU" sz="2000" smtClean="0"/>
              <a:t>и </a:t>
            </a:r>
            <a:r>
              <a:rPr lang="en-US" sz="2000" i="1"/>
              <a:t>Home Trial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-1368658" y="4067489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GlassesDirect.co.uk</a:t>
            </a:r>
            <a:endParaRPr lang="ru-RU" sz="2800">
              <a:solidFill>
                <a:srgbClr val="FFFF00"/>
              </a:solidFill>
              <a:latin typeface="Lucida Console" pitchFamily="49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102" y="1700808"/>
            <a:ext cx="3478002" cy="2197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00808"/>
            <a:ext cx="3096344" cy="2187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102" y="4263832"/>
            <a:ext cx="4702868" cy="19734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910" y="5578177"/>
            <a:ext cx="3362325" cy="1019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08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2800" smtClean="0"/>
              <a:t>Пользовательский </a:t>
            </a:r>
            <a:r>
              <a:rPr lang="ru-RU" sz="2800"/>
              <a:t>контент (</a:t>
            </a:r>
            <a:r>
              <a:rPr lang="en-US" sz="2800"/>
              <a:t>user generated content, UGC</a:t>
            </a:r>
            <a:r>
              <a:rPr lang="ru-RU" sz="2800" smtClean="0"/>
              <a:t>)                      </a:t>
            </a:r>
            <a:r>
              <a:rPr lang="ru-RU" sz="1600" smtClean="0"/>
              <a:t>1/5</a:t>
            </a:r>
            <a:endParaRPr lang="en-US" sz="1600"/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052513"/>
            <a:ext cx="7056438" cy="56165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2400" smtClean="0"/>
              <a:t>Наличие </a:t>
            </a:r>
            <a:r>
              <a:rPr lang="en-US" sz="2400" smtClean="0"/>
              <a:t>UGC</a:t>
            </a:r>
            <a:r>
              <a:rPr lang="ru-RU" sz="2400" smtClean="0"/>
              <a:t> стало необходимым требованием для сайтов электронной коммерции: если сайт не содержит </a:t>
            </a:r>
            <a:r>
              <a:rPr lang="en-US" sz="2400" smtClean="0"/>
              <a:t>UGC</a:t>
            </a:r>
            <a:r>
              <a:rPr lang="ru-RU" sz="2400" smtClean="0"/>
              <a:t>, многие посетители отправятся за ним на другие сайты</a:t>
            </a:r>
          </a:p>
          <a:p>
            <a:pPr>
              <a:spcBef>
                <a:spcPct val="0"/>
              </a:spcBef>
            </a:pPr>
            <a:r>
              <a:rPr lang="ru-RU" sz="2400" smtClean="0"/>
              <a:t>Покупатели доверяют отзывам реальных людей больше, чем стандартным описаниям</a:t>
            </a:r>
          </a:p>
          <a:p>
            <a:pPr>
              <a:spcBef>
                <a:spcPct val="0"/>
              </a:spcBef>
            </a:pPr>
            <a:r>
              <a:rPr lang="en-US" sz="2400" smtClean="0"/>
              <a:t>UGC </a:t>
            </a:r>
            <a:r>
              <a:rPr lang="ru-RU" sz="2400" smtClean="0"/>
              <a:t>показывает, что другие покупатели уже успешно приобрели товар на </a:t>
            </a:r>
            <a:r>
              <a:rPr lang="ru-RU" sz="2400" i="1" smtClean="0"/>
              <a:t>этом</a:t>
            </a:r>
            <a:r>
              <a:rPr lang="ru-RU" sz="2400" smtClean="0"/>
              <a:t> сайте и довольны своей покупкой</a:t>
            </a:r>
          </a:p>
          <a:p>
            <a:pPr>
              <a:spcBef>
                <a:spcPct val="0"/>
              </a:spcBef>
            </a:pPr>
            <a:r>
              <a:rPr lang="ru-RU" sz="2400" smtClean="0"/>
              <a:t>Способы привлечения отзывов на сайт:</a:t>
            </a:r>
          </a:p>
          <a:p>
            <a:pPr lvl="1">
              <a:spcBef>
                <a:spcPct val="0"/>
              </a:spcBef>
              <a:buFont typeface="Wingdings" pitchFamily="2" charset="2"/>
              <a:buChar char="§"/>
            </a:pPr>
            <a:r>
              <a:rPr lang="ru-RU" sz="2000" b="0" smtClean="0"/>
              <a:t>просьба оставить отзыв на странице карточки товара (риск получить неквалифицированный отзыв)</a:t>
            </a:r>
          </a:p>
          <a:p>
            <a:pPr lvl="1">
              <a:spcBef>
                <a:spcPct val="0"/>
              </a:spcBef>
              <a:buFont typeface="Wingdings" pitchFamily="2" charset="2"/>
              <a:buChar char="§"/>
            </a:pPr>
            <a:r>
              <a:rPr lang="ru-RU" sz="2000" b="0" smtClean="0"/>
              <a:t>почтовая рассылка состоявшимся покупателям</a:t>
            </a:r>
          </a:p>
          <a:p>
            <a:pPr lvl="1">
              <a:spcBef>
                <a:spcPct val="0"/>
              </a:spcBef>
              <a:buFont typeface="Wingdings" pitchFamily="2" charset="2"/>
              <a:buChar char="§"/>
            </a:pPr>
            <a:r>
              <a:rPr lang="ru-RU" sz="2000" b="0" smtClean="0"/>
              <a:t>приобретение готового контента у поставщиков</a:t>
            </a:r>
            <a:endParaRPr lang="en-US" sz="2000" b="0"/>
          </a:p>
        </p:txBody>
      </p:sp>
    </p:spTree>
    <p:extLst>
      <p:ext uri="{BB962C8B-B14F-4D97-AF65-F5344CB8AC3E}">
        <p14:creationId xmlns:p14="http://schemas.microsoft.com/office/powerpoint/2010/main" val="112357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2800" smtClean="0"/>
              <a:t>Пользовательский контент</a:t>
            </a:r>
            <a:r>
              <a:rPr lang="en-US" sz="2800" smtClean="0"/>
              <a:t>             </a:t>
            </a:r>
            <a:r>
              <a:rPr lang="ru-RU" sz="2800" smtClean="0"/>
              <a:t>    </a:t>
            </a:r>
            <a:r>
              <a:rPr lang="ru-RU" sz="1600" smtClean="0"/>
              <a:t>2/5</a:t>
            </a:r>
            <a:endParaRPr lang="en-US" sz="1600"/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052513"/>
            <a:ext cx="7056438" cy="56165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2400"/>
              <a:t>Рейтинги товара</a:t>
            </a:r>
          </a:p>
          <a:p>
            <a:pPr>
              <a:spcBef>
                <a:spcPct val="0"/>
              </a:spcBef>
            </a:pPr>
            <a:r>
              <a:rPr lang="ru-RU" sz="2400"/>
              <a:t>Средства для оценки товара («мне нравится», </a:t>
            </a:r>
            <a:r>
              <a:rPr lang="ru-RU" sz="2400" b="1">
                <a:sym typeface="Wingdings" pitchFamily="2" charset="2"/>
              </a:rPr>
              <a:t> </a:t>
            </a:r>
            <a:r>
              <a:rPr lang="ru-RU" sz="2400"/>
              <a:t>, </a:t>
            </a:r>
            <a:r>
              <a:rPr lang="ru-RU" sz="2400">
                <a:sym typeface="Wingdings" pitchFamily="2" charset="2"/>
              </a:rPr>
              <a:t></a:t>
            </a:r>
            <a:r>
              <a:rPr lang="ru-RU" sz="2400"/>
              <a:t>)</a:t>
            </a:r>
          </a:p>
          <a:p>
            <a:pPr>
              <a:spcBef>
                <a:spcPct val="0"/>
              </a:spcBef>
            </a:pPr>
            <a:r>
              <a:rPr lang="ru-RU" sz="2400"/>
              <a:t>Отзывы/рецензии пользователей</a:t>
            </a:r>
          </a:p>
          <a:p>
            <a:pPr>
              <a:spcBef>
                <a:spcPct val="0"/>
              </a:spcBef>
            </a:pPr>
            <a:r>
              <a:rPr lang="ru-RU" sz="2400"/>
              <a:t>Средства для оценки </a:t>
            </a:r>
            <a:r>
              <a:rPr lang="ru-RU" sz="2400" i="1"/>
              <a:t>отзывов</a:t>
            </a:r>
          </a:p>
          <a:p>
            <a:pPr>
              <a:spcBef>
                <a:spcPct val="0"/>
              </a:spcBef>
            </a:pPr>
            <a:endParaRPr lang="ru-RU" sz="2400"/>
          </a:p>
          <a:p>
            <a:pPr>
              <a:spcBef>
                <a:spcPct val="0"/>
              </a:spcBef>
            </a:pPr>
            <a:endParaRPr lang="ru-RU" sz="2400"/>
          </a:p>
          <a:p>
            <a:pPr>
              <a:spcBef>
                <a:spcPct val="0"/>
              </a:spcBef>
            </a:pPr>
            <a:endParaRPr lang="ru-RU" sz="2400"/>
          </a:p>
          <a:p>
            <a:pPr>
              <a:spcBef>
                <a:spcPct val="0"/>
              </a:spcBef>
            </a:pPr>
            <a:r>
              <a:rPr lang="ru-RU" sz="2400"/>
              <a:t>Средства сортировки отзывов</a:t>
            </a:r>
          </a:p>
          <a:p>
            <a:pPr>
              <a:spcBef>
                <a:spcPct val="0"/>
              </a:spcBef>
            </a:pPr>
            <a:r>
              <a:rPr lang="ru-RU" sz="2400"/>
              <a:t>Средства слежения за товаром</a:t>
            </a:r>
          </a:p>
          <a:p>
            <a:pPr>
              <a:spcBef>
                <a:spcPct val="0"/>
              </a:spcBef>
            </a:pPr>
            <a:r>
              <a:rPr lang="ru-RU" sz="2400"/>
              <a:t>Добавление в закладки (</a:t>
            </a:r>
            <a:r>
              <a:rPr lang="en-US" sz="2400"/>
              <a:t>bookmarks</a:t>
            </a:r>
            <a:r>
              <a:rPr lang="ru-RU" sz="2400"/>
              <a:t>)</a:t>
            </a:r>
            <a:endParaRPr lang="en-US" sz="2400"/>
          </a:p>
          <a:p>
            <a:pPr>
              <a:spcBef>
                <a:spcPct val="0"/>
              </a:spcBef>
            </a:pPr>
            <a:r>
              <a:rPr lang="ru-RU" sz="2400"/>
              <a:t>«Поделиться с другом» (отправить страницу по электронной почте)</a:t>
            </a:r>
          </a:p>
          <a:p>
            <a:pPr>
              <a:spcBef>
                <a:spcPct val="0"/>
              </a:spcBef>
            </a:pPr>
            <a:r>
              <a:rPr lang="ru-RU" sz="2400" smtClean="0"/>
              <a:t>Отправка </a:t>
            </a:r>
            <a:r>
              <a:rPr lang="ru-RU" sz="2400"/>
              <a:t>в </a:t>
            </a:r>
            <a:r>
              <a:rPr lang="en-US" sz="2400"/>
              <a:t>Twitter, Facebook </a:t>
            </a:r>
            <a:r>
              <a:rPr lang="ru-RU" sz="2400"/>
              <a:t>и др. соцсети</a:t>
            </a:r>
          </a:p>
          <a:p>
            <a:pPr>
              <a:spcBef>
                <a:spcPct val="0"/>
              </a:spcBef>
            </a:pPr>
            <a:r>
              <a:rPr lang="ru-RU" sz="2400" smtClean="0"/>
              <a:t>Добавление </a:t>
            </a:r>
            <a:r>
              <a:rPr lang="ru-RU" sz="2400"/>
              <a:t>в список пожеланий (wishlist)</a:t>
            </a:r>
            <a:endParaRPr lang="en-US" sz="2400"/>
          </a:p>
          <a:p>
            <a:pPr>
              <a:spcBef>
                <a:spcPct val="0"/>
              </a:spcBef>
            </a:pPr>
            <a:endParaRPr lang="en-US" sz="2400" b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059113"/>
            <a:ext cx="5040312" cy="874712"/>
          </a:xfrm>
          <a:prstGeom prst="rect">
            <a:avLst/>
          </a:prstGeom>
          <a:noFill/>
          <a:ln w="9525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04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2800"/>
              <a:t>Пользовательский контент</a:t>
            </a:r>
            <a:r>
              <a:rPr lang="en-US" sz="2800"/>
              <a:t>             </a:t>
            </a:r>
            <a:r>
              <a:rPr lang="ru-RU" sz="2800"/>
              <a:t>    </a:t>
            </a:r>
            <a:r>
              <a:rPr lang="en-US" sz="1600" smtClean="0"/>
              <a:t>3</a:t>
            </a:r>
            <a:r>
              <a:rPr lang="ru-RU" sz="1600" smtClean="0"/>
              <a:t>/5</a:t>
            </a:r>
            <a:endParaRPr lang="en-US" sz="160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972615" y="4463534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Amazon.com</a:t>
            </a:r>
            <a:endParaRPr lang="ru-RU" sz="2800">
              <a:solidFill>
                <a:srgbClr val="FFFF00"/>
              </a:solidFill>
              <a:latin typeface="Lucida Console" pitchFamily="49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6335540" cy="27363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785" y="2970162"/>
            <a:ext cx="5716687" cy="36271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214320"/>
            <a:ext cx="2448272" cy="12907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00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260648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smtClean="0">
                <a:solidFill>
                  <a:srgbClr val="4D4D4D">
                    <a:lumMod val="50000"/>
                  </a:srgbClr>
                </a:solidFill>
              </a:rPr>
              <a:t>Автомат для продажи билетов на электрички </a:t>
            </a:r>
            <a:r>
              <a:rPr lang="en-US" sz="2400" smtClean="0">
                <a:solidFill>
                  <a:srgbClr val="4D4D4D">
                    <a:lumMod val="50000"/>
                  </a:srgbClr>
                </a:solidFill>
              </a:rPr>
              <a:t>FGC </a:t>
            </a:r>
            <a:r>
              <a:rPr lang="ru-RU" sz="2400" smtClean="0">
                <a:solidFill>
                  <a:srgbClr val="4D4D4D">
                    <a:lumMod val="50000"/>
                  </a:srgbClr>
                </a:solidFill>
              </a:rPr>
              <a:t>(Каталония)</a:t>
            </a:r>
            <a:endParaRPr lang="ru-RU" sz="2400">
              <a:solidFill>
                <a:srgbClr val="4D4D4D">
                  <a:lumMod val="50000"/>
                </a:srgb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448" y="1268760"/>
            <a:ext cx="6327130" cy="43924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907704" y="5910371"/>
            <a:ext cx="561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smtClean="0">
                <a:solidFill>
                  <a:srgbClr val="4D4D4D">
                    <a:lumMod val="50000"/>
                  </a:srgbClr>
                </a:solidFill>
              </a:rPr>
              <a:t>Если вы не знаете, как это работает, то не сможете купить билет…</a:t>
            </a:r>
            <a:endParaRPr lang="ru-RU" sz="2400">
              <a:solidFill>
                <a:srgbClr val="4D4D4D">
                  <a:lumMod val="50000"/>
                </a:srgb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601" y="1700808"/>
            <a:ext cx="2877871" cy="3600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310" y="3010431"/>
            <a:ext cx="1021556" cy="116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5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2800"/>
              <a:t>Пользовательский контент</a:t>
            </a:r>
            <a:r>
              <a:rPr lang="en-US" sz="2800"/>
              <a:t>             </a:t>
            </a:r>
            <a:r>
              <a:rPr lang="ru-RU" sz="2800"/>
              <a:t>    </a:t>
            </a:r>
            <a:r>
              <a:rPr lang="en-US" sz="1600" smtClean="0"/>
              <a:t>4</a:t>
            </a:r>
            <a:r>
              <a:rPr lang="ru-RU" sz="1600" smtClean="0"/>
              <a:t>/5</a:t>
            </a:r>
            <a:endParaRPr lang="en-US" sz="160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972615" y="4463534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Amazon.com</a:t>
            </a:r>
            <a:endParaRPr lang="ru-RU" sz="2800">
              <a:solidFill>
                <a:srgbClr val="FFFF00"/>
              </a:solidFill>
              <a:latin typeface="Lucida Console" pitchFamily="49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141" y="1330340"/>
            <a:ext cx="6789576" cy="49069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74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2800"/>
              <a:t>Пользовательский контент</a:t>
            </a:r>
            <a:r>
              <a:rPr lang="en-US" sz="2800"/>
              <a:t>             </a:t>
            </a:r>
            <a:r>
              <a:rPr lang="ru-RU" sz="2800"/>
              <a:t>    </a:t>
            </a:r>
            <a:r>
              <a:rPr lang="en-US" sz="1600" smtClean="0"/>
              <a:t>5</a:t>
            </a:r>
            <a:r>
              <a:rPr lang="ru-RU" sz="1600" smtClean="0"/>
              <a:t>/5</a:t>
            </a:r>
            <a:endParaRPr lang="en-US" sz="1600"/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196752"/>
            <a:ext cx="7056438" cy="5472336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2400" smtClean="0"/>
              <a:t>Рекомендации по сбору пользовательского контента:</a:t>
            </a:r>
          </a:p>
          <a:p>
            <a:pPr lvl="1">
              <a:spcBef>
                <a:spcPct val="0"/>
              </a:spcBef>
              <a:buFont typeface="Wingdings" pitchFamily="2" charset="2"/>
              <a:buChar char="§"/>
            </a:pPr>
            <a:r>
              <a:rPr lang="ru-RU" sz="2000" b="0" smtClean="0"/>
              <a:t>Не удаляйте отрицательные отзывы: они повышают доверие к положительным рецензиям</a:t>
            </a:r>
          </a:p>
          <a:p>
            <a:pPr lvl="1">
              <a:spcBef>
                <a:spcPct val="0"/>
              </a:spcBef>
              <a:buFont typeface="Wingdings" pitchFamily="2" charset="2"/>
              <a:buChar char="§"/>
            </a:pPr>
            <a:r>
              <a:rPr lang="ru-RU" sz="2000" b="0" smtClean="0"/>
              <a:t>В ходе добавления отзыва соберите ключевую информацию о его авторе: покупатели будут соотносить себя с социально-демографическими характеристиками автора</a:t>
            </a:r>
          </a:p>
          <a:p>
            <a:pPr lvl="1">
              <a:spcBef>
                <a:spcPct val="0"/>
              </a:spcBef>
              <a:buFont typeface="Wingdings" pitchFamily="2" charset="2"/>
              <a:buChar char="§"/>
            </a:pPr>
            <a:r>
              <a:rPr lang="ru-RU" sz="2000" b="0" smtClean="0"/>
              <a:t>Старайтесь собирать отзывы от реальных пользователей товара, купивших его в вашем магазине (верификация покупки)</a:t>
            </a:r>
          </a:p>
          <a:p>
            <a:pPr lvl="1">
              <a:spcBef>
                <a:spcPct val="0"/>
              </a:spcBef>
              <a:buFont typeface="Wingdings" pitchFamily="2" charset="2"/>
              <a:buChar char="§"/>
            </a:pPr>
            <a:r>
              <a:rPr lang="ru-RU" sz="2000" b="0" smtClean="0"/>
              <a:t>Модерируйте поступающие </a:t>
            </a:r>
            <a:r>
              <a:rPr lang="ru-RU" sz="2000" b="0"/>
              <a:t>рецензии</a:t>
            </a:r>
            <a:r>
              <a:rPr lang="ru-RU" sz="2000" b="0" smtClean="0"/>
              <a:t>, удаляя неквалифицированные или ошибочные</a:t>
            </a:r>
            <a:r>
              <a:rPr lang="ru-RU" sz="2000" b="0"/>
              <a:t> отзывы</a:t>
            </a:r>
            <a:endParaRPr lang="ru-RU" sz="2000" b="0" smtClean="0"/>
          </a:p>
          <a:p>
            <a:pPr lvl="1">
              <a:spcBef>
                <a:spcPct val="0"/>
              </a:spcBef>
              <a:buFont typeface="Wingdings" pitchFamily="2" charset="2"/>
              <a:buChar char="§"/>
            </a:pPr>
            <a:r>
              <a:rPr lang="ru-RU" sz="2000" b="0" smtClean="0"/>
              <a:t>Показывайте историю отзывов для каждого рецензента, чтобы покупатели могли решить, ст</a:t>
            </a:r>
            <a:r>
              <a:rPr lang="en-US" sz="2000" b="0" smtClean="0"/>
              <a:t>ó</a:t>
            </a:r>
            <a:r>
              <a:rPr lang="ru-RU" sz="2000" b="0" smtClean="0"/>
              <a:t>ит ли полагаться на его мнение</a:t>
            </a:r>
          </a:p>
          <a:p>
            <a:pPr>
              <a:spcBef>
                <a:spcPct val="0"/>
              </a:spcBef>
            </a:pPr>
            <a:endParaRPr lang="en-US" sz="2400" b="0"/>
          </a:p>
        </p:txBody>
      </p:sp>
    </p:spTree>
    <p:extLst>
      <p:ext uri="{BB962C8B-B14F-4D97-AF65-F5344CB8AC3E}">
        <p14:creationId xmlns:p14="http://schemas.microsoft.com/office/powerpoint/2010/main" val="259841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000" smtClean="0"/>
              <a:t>Призыв к действию (</a:t>
            </a:r>
            <a:r>
              <a:rPr lang="en-US" sz="3000" smtClean="0"/>
              <a:t>call to action</a:t>
            </a:r>
            <a:r>
              <a:rPr lang="ru-RU" sz="3000" smtClean="0"/>
              <a:t>)</a:t>
            </a:r>
            <a:endParaRPr lang="en-US" sz="160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052513"/>
            <a:ext cx="7056438" cy="56165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2400" smtClean="0"/>
              <a:t>Кнопка, которая продвигает посетителя к покупке</a:t>
            </a:r>
          </a:p>
          <a:p>
            <a:pPr>
              <a:spcBef>
                <a:spcPct val="0"/>
              </a:spcBef>
            </a:pPr>
            <a:r>
              <a:rPr lang="ru-RU" sz="2400" smtClean="0"/>
              <a:t>Призыв к действию должен быть:</a:t>
            </a:r>
          </a:p>
          <a:p>
            <a:pPr lvl="1">
              <a:spcBef>
                <a:spcPct val="0"/>
              </a:spcBef>
              <a:buFont typeface="Wingdings" pitchFamily="2" charset="2"/>
              <a:buChar char="§"/>
            </a:pPr>
            <a:r>
              <a:rPr lang="ru-RU" sz="2000" b="0"/>
              <a:t>визуально </a:t>
            </a:r>
            <a:r>
              <a:rPr lang="ru-RU" sz="2000" b="0" smtClean="0"/>
              <a:t>заметным</a:t>
            </a:r>
          </a:p>
          <a:p>
            <a:pPr lvl="1">
              <a:spcBef>
                <a:spcPct val="0"/>
              </a:spcBef>
              <a:buFont typeface="Wingdings" pitchFamily="2" charset="2"/>
              <a:buChar char="§"/>
            </a:pPr>
            <a:r>
              <a:rPr lang="ru-RU" sz="2000" b="0" smtClean="0"/>
              <a:t>визуально изолированным</a:t>
            </a:r>
            <a:endParaRPr lang="en-US" sz="2000" b="0"/>
          </a:p>
          <a:p>
            <a:pPr lvl="1">
              <a:spcBef>
                <a:spcPct val="0"/>
              </a:spcBef>
              <a:buFont typeface="Wingdings" pitchFamily="2" charset="2"/>
              <a:buChar char="§"/>
            </a:pPr>
            <a:r>
              <a:rPr lang="ru-RU" sz="2000" b="0"/>
              <a:t>визуально </a:t>
            </a:r>
            <a:r>
              <a:rPr lang="ru-RU" sz="2000" b="0" smtClean="0"/>
              <a:t>однородным на разных страницах</a:t>
            </a:r>
            <a:endParaRPr lang="en-US" sz="2000" b="0"/>
          </a:p>
          <a:p>
            <a:pPr marL="0" indent="0">
              <a:spcBef>
                <a:spcPct val="0"/>
              </a:spcBef>
              <a:buNone/>
            </a:pPr>
            <a:endParaRPr lang="en-US" sz="240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870" y="3501008"/>
            <a:ext cx="6801602" cy="29825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-1260647" y="3960059"/>
            <a:ext cx="43204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MarksAndSpencer.com</a:t>
            </a:r>
          </a:p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JCPenney.com</a:t>
            </a:r>
            <a:endParaRPr lang="ru-RU" sz="2800">
              <a:solidFill>
                <a:srgbClr val="FFFF00"/>
              </a:solidFill>
              <a:latin typeface="Lucida Console" pitchFamily="49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335651"/>
            <a:ext cx="1152128" cy="13132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149080"/>
            <a:ext cx="1190149" cy="13682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/>
              <a:t>Онлайн-мерчандайзинг</a:t>
            </a:r>
            <a:endParaRPr lang="en-US" sz="320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052513"/>
            <a:ext cx="7056438" cy="56165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ru-RU" sz="2400"/>
              <a:t>	</a:t>
            </a:r>
            <a:r>
              <a:rPr lang="ru-RU" sz="2400" err="1"/>
              <a:t>Мерчандайзинг</a:t>
            </a:r>
            <a:r>
              <a:rPr lang="ru-RU" sz="2400"/>
              <a:t> – часть процесса маркетинга, определяющая методику продажи товара в магазине. </a:t>
            </a:r>
            <a:r>
              <a:rPr lang="ru-RU" sz="2400" err="1"/>
              <a:t>Мерчандайзинг</a:t>
            </a:r>
            <a:r>
              <a:rPr lang="ru-RU" sz="2400"/>
              <a:t> призван определять набор продаваемых в розничном магазине товаров, </a:t>
            </a:r>
            <a:r>
              <a:rPr lang="ru-RU" sz="2400" i="1"/>
              <a:t>способы выкладки товаров</a:t>
            </a:r>
            <a:r>
              <a:rPr lang="ru-RU" sz="2400"/>
              <a:t>, снабжение их рекламными материалами, цены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sz="2400"/>
          </a:p>
          <a:p>
            <a:pPr>
              <a:spcBef>
                <a:spcPct val="0"/>
              </a:spcBef>
            </a:pPr>
            <a:r>
              <a:rPr lang="ru-RU" sz="2400"/>
              <a:t>Кросс- / ап-</a:t>
            </a:r>
            <a:r>
              <a:rPr lang="ru-RU" sz="2400" err="1"/>
              <a:t>селлинг</a:t>
            </a:r>
            <a:r>
              <a:rPr lang="ru-RU" sz="2400"/>
              <a:t> (попытка продать сопутствующие / альтернативные товары)</a:t>
            </a:r>
          </a:p>
          <a:p>
            <a:pPr>
              <a:spcBef>
                <a:spcPct val="0"/>
              </a:spcBef>
            </a:pPr>
            <a:r>
              <a:rPr lang="ru-RU" sz="2400"/>
              <a:t>«Покупатели, которые видели этот товар, также посмотрели...»</a:t>
            </a:r>
          </a:p>
          <a:p>
            <a:pPr>
              <a:spcBef>
                <a:spcPct val="0"/>
              </a:spcBef>
            </a:pPr>
            <a:r>
              <a:rPr lang="ru-RU" sz="2400"/>
              <a:t>«С этим товаром часто покупают...»</a:t>
            </a:r>
          </a:p>
          <a:p>
            <a:pPr>
              <a:spcBef>
                <a:spcPct val="0"/>
              </a:spcBef>
            </a:pPr>
            <a:r>
              <a:rPr lang="ru-RU" sz="2400"/>
              <a:t>Отзывы покупателей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52978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906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908050"/>
            <a:ext cx="2592388" cy="576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2800"/>
              <a:t>Кросс- и ап-селлинг                              </a:t>
            </a:r>
            <a:r>
              <a:rPr lang="ru-RU" sz="1600"/>
              <a:t>1/4</a:t>
            </a:r>
            <a:endParaRPr lang="en-US" sz="1600"/>
          </a:p>
        </p:txBody>
      </p:sp>
      <p:pic>
        <p:nvPicPr>
          <p:cNvPr id="2089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852738"/>
            <a:ext cx="3209925" cy="1485900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89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5046663"/>
            <a:ext cx="3168650" cy="1335087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89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205038"/>
            <a:ext cx="1931988" cy="4017962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16200000">
            <a:off x="-972615" y="4463534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Walmart.com</a:t>
            </a:r>
            <a:endParaRPr lang="ru-RU" sz="2800">
              <a:solidFill>
                <a:srgbClr val="FFFF00"/>
              </a:solidFill>
              <a:latin typeface="Lucida Console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1" name="Rectangle 3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2800"/>
              <a:t>Кросс- и ап-селлинг                              </a:t>
            </a:r>
            <a:r>
              <a:rPr lang="ru-RU" sz="1600"/>
              <a:t>2/4</a:t>
            </a:r>
            <a:endParaRPr lang="en-US" sz="1600"/>
          </a:p>
        </p:txBody>
      </p:sp>
      <p:pic>
        <p:nvPicPr>
          <p:cNvPr id="2119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981075"/>
            <a:ext cx="4976813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19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95725"/>
            <a:ext cx="4081462" cy="1714500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-972615" y="4463534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Zara.co.uk</a:t>
            </a:r>
            <a:endParaRPr lang="ru-RU" sz="2800">
              <a:solidFill>
                <a:srgbClr val="FFFF00"/>
              </a:solidFill>
              <a:latin typeface="Lucida Console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2800"/>
              <a:t>Кросс- и ап-селлинг                              </a:t>
            </a:r>
            <a:r>
              <a:rPr lang="ru-RU" sz="1600"/>
              <a:t>3/4</a:t>
            </a:r>
            <a:endParaRPr lang="en-US" sz="1600"/>
          </a:p>
        </p:txBody>
      </p:sp>
      <p:pic>
        <p:nvPicPr>
          <p:cNvPr id="2150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052513"/>
            <a:ext cx="5264150" cy="532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4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322" y="2492375"/>
            <a:ext cx="3105150" cy="2179638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-972615" y="4463534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Gippi.ru</a:t>
            </a:r>
            <a:endParaRPr lang="ru-RU" sz="2800">
              <a:solidFill>
                <a:srgbClr val="FFFF00"/>
              </a:solidFill>
              <a:latin typeface="Lucida Console" pitchFamily="49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925562"/>
            <a:ext cx="1152128" cy="1313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62125" y="1124744"/>
            <a:ext cx="6913563" cy="1152525"/>
          </a:xfrm>
        </p:spPr>
        <p:txBody>
          <a:bodyPr/>
          <a:lstStyle/>
          <a:p>
            <a:pPr algn="ctr"/>
            <a:r>
              <a:rPr lang="ru-RU" smtClean="0">
                <a:latin typeface="Tahoma" pitchFamily="34" charset="0"/>
              </a:rPr>
              <a:t>Корзина</a:t>
            </a:r>
            <a:br>
              <a:rPr lang="ru-RU" smtClean="0">
                <a:latin typeface="Tahoma" pitchFamily="34" charset="0"/>
              </a:rPr>
            </a:br>
            <a:r>
              <a:rPr lang="ru-RU" smtClean="0">
                <a:latin typeface="Tahoma" pitchFamily="34" charset="0"/>
              </a:rPr>
              <a:t>(</a:t>
            </a:r>
            <a:r>
              <a:rPr lang="en-US" smtClean="0">
                <a:latin typeface="Tahoma" pitchFamily="34" charset="0"/>
              </a:rPr>
              <a:t>Shopping Cart/Basket</a:t>
            </a:r>
            <a:r>
              <a:rPr lang="ru-RU" smtClean="0">
                <a:latin typeface="Tahoma" pitchFamily="34" charset="0"/>
              </a:rPr>
              <a:t>)</a:t>
            </a:r>
            <a:endParaRPr lang="uk-UA">
              <a:latin typeface="Tahoma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699678"/>
            <a:ext cx="2592288" cy="346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9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 smtClean="0"/>
              <a:t>Рекомендации</a:t>
            </a:r>
            <a:endParaRPr lang="en-US" sz="320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696" y="1052513"/>
            <a:ext cx="7200799" cy="56165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2300" smtClean="0"/>
              <a:t>Показывайте </a:t>
            </a:r>
            <a:r>
              <a:rPr lang="en-US" sz="2300" smtClean="0"/>
              <a:t>[</a:t>
            </a:r>
            <a:r>
              <a:rPr lang="ru-RU" sz="2300" smtClean="0"/>
              <a:t>кратко</a:t>
            </a:r>
            <a:r>
              <a:rPr lang="en-US" sz="2300" smtClean="0"/>
              <a:t>]</a:t>
            </a:r>
            <a:r>
              <a:rPr lang="ru-RU" sz="2300" smtClean="0"/>
              <a:t> содержимое</a:t>
            </a:r>
            <a:r>
              <a:rPr lang="en-US" sz="2300" smtClean="0"/>
              <a:t> </a:t>
            </a:r>
            <a:r>
              <a:rPr lang="ru-RU" sz="2300" smtClean="0"/>
              <a:t>и стоимость корзины на всех страницах сайта</a:t>
            </a:r>
          </a:p>
          <a:p>
            <a:pPr>
              <a:spcBef>
                <a:spcPct val="0"/>
              </a:spcBef>
            </a:pPr>
            <a:r>
              <a:rPr lang="ru-RU" sz="2300" smtClean="0"/>
              <a:t>Обеспечьте удобное удаление из корзины</a:t>
            </a:r>
          </a:p>
          <a:p>
            <a:pPr>
              <a:spcBef>
                <a:spcPct val="0"/>
              </a:spcBef>
            </a:pPr>
            <a:r>
              <a:rPr lang="ru-RU" sz="2300" smtClean="0"/>
              <a:t>На странице корзины допустим кросс-селлинг и недопустим ап-селлинг</a:t>
            </a:r>
          </a:p>
          <a:p>
            <a:pPr>
              <a:spcBef>
                <a:spcPct val="0"/>
              </a:spcBef>
            </a:pPr>
            <a:r>
              <a:rPr lang="ru-RU" sz="2300" smtClean="0"/>
              <a:t>Обеспечьте ясный переход к оформлению покупки</a:t>
            </a:r>
          </a:p>
          <a:p>
            <a:pPr>
              <a:spcBef>
                <a:spcPct val="0"/>
              </a:spcBef>
            </a:pPr>
            <a:r>
              <a:rPr lang="ru-RU" sz="2300" smtClean="0"/>
              <a:t>Запоминайте содержимое корзины в течение разумного периода времени: </a:t>
            </a:r>
          </a:p>
          <a:p>
            <a:pPr lvl="1">
              <a:spcBef>
                <a:spcPct val="0"/>
              </a:spcBef>
              <a:buFont typeface="Wingdings" pitchFamily="2" charset="2"/>
              <a:buChar char="§"/>
            </a:pPr>
            <a:r>
              <a:rPr lang="ru-RU" sz="2000" b="0"/>
              <a:t>33% покупателей, покинувших интернет-магазин без оплаты товаров в корзине, возвращаюся в магазин некоторое время спустя и покупают эти товары</a:t>
            </a:r>
          </a:p>
          <a:p>
            <a:pPr lvl="1">
              <a:spcBef>
                <a:spcPct val="0"/>
              </a:spcBef>
              <a:buFont typeface="Wingdings" pitchFamily="2" charset="2"/>
              <a:buChar char="§"/>
            </a:pPr>
            <a:r>
              <a:rPr lang="ru-RU" sz="2000" b="0"/>
              <a:t>Согласно опросу американских интернет-продавцов, более 80% из них сохраняли содержимое корзины в течение срока от нескольких дней до 3-х месяцев</a:t>
            </a:r>
            <a:endParaRPr lang="en-US" sz="2000" b="0"/>
          </a:p>
        </p:txBody>
      </p:sp>
    </p:spTree>
    <p:extLst>
      <p:ext uri="{BB962C8B-B14F-4D97-AF65-F5344CB8AC3E}">
        <p14:creationId xmlns:p14="http://schemas.microsoft.com/office/powerpoint/2010/main" val="305374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 smtClean="0"/>
              <a:t>Ап-селлинг на странице корзины</a:t>
            </a:r>
            <a:endParaRPr lang="en-US" sz="320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264538"/>
            <a:ext cx="6696744" cy="518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 rot="16200000">
            <a:off x="-972615" y="4463534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Lucida Console" pitchFamily="49" charset="0"/>
              </a:rPr>
              <a:t>Pood.Elion.ee</a:t>
            </a:r>
            <a:endParaRPr lang="ru-RU" sz="2800">
              <a:solidFill>
                <a:srgbClr val="FFFF00"/>
              </a:solidFill>
              <a:latin typeface="Lucida Console" pitchFamily="49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301" y="4509120"/>
            <a:ext cx="1152128" cy="13132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92" y="2348766"/>
            <a:ext cx="1190149" cy="136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8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 smtClean="0"/>
              <a:t>Переводы термина </a:t>
            </a:r>
            <a:r>
              <a:rPr lang="en-US" sz="3200" smtClean="0"/>
              <a:t>“usability”</a:t>
            </a:r>
            <a:r>
              <a:rPr lang="ru-RU" sz="3200" smtClean="0"/>
              <a:t> </a:t>
            </a:r>
            <a:endParaRPr lang="en-US" sz="320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052513"/>
            <a:ext cx="7056438" cy="56165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2400"/>
              <a:t>Термин пытались перевести на русский </a:t>
            </a:r>
            <a:r>
              <a:rPr lang="ru-RU" sz="2400" smtClean="0"/>
              <a:t>как «пригодность к использованию», «удобство использования», «</a:t>
            </a:r>
            <a:r>
              <a:rPr lang="ru-RU" sz="2400"/>
              <a:t>практичность</a:t>
            </a:r>
            <a:r>
              <a:rPr lang="ru-RU" sz="2400" smtClean="0"/>
              <a:t>», «доступность», «эргономичность»…</a:t>
            </a:r>
          </a:p>
          <a:p>
            <a:pPr>
              <a:spcBef>
                <a:spcPct val="0"/>
              </a:spcBef>
            </a:pPr>
            <a:r>
              <a:rPr lang="ru-RU" sz="2400" smtClean="0"/>
              <a:t>После жарких дебатов конца 90-х русское профессиональное сообщество отказалось от попыток перевода, и в словари вошло слово «юзабилити» (впервые: «Большой психологический словарь», 2002)</a:t>
            </a:r>
            <a:endParaRPr lang="en-US" sz="2400" smtClean="0"/>
          </a:p>
          <a:p>
            <a:pPr>
              <a:spcBef>
                <a:spcPct val="0"/>
              </a:spcBef>
            </a:pPr>
            <a:r>
              <a:rPr lang="ru-RU" sz="2400" smtClean="0"/>
              <a:t>Французы, итальянцы и испанцы тоже не стали переводить</a:t>
            </a:r>
          </a:p>
          <a:p>
            <a:pPr>
              <a:spcBef>
                <a:spcPct val="0"/>
              </a:spcBef>
            </a:pPr>
            <a:r>
              <a:rPr lang="ru-RU" sz="2400" smtClean="0"/>
              <a:t>Немцы перевели как </a:t>
            </a:r>
            <a:r>
              <a:rPr lang="en-US" sz="2400"/>
              <a:t>“</a:t>
            </a:r>
            <a:r>
              <a:rPr lang="en-US" sz="2400" smtClean="0"/>
              <a:t>Gebrauchstauglichkeit”</a:t>
            </a:r>
            <a:r>
              <a:rPr lang="ru-RU" sz="2400"/>
              <a:t> </a:t>
            </a:r>
            <a:r>
              <a:rPr lang="ru-RU" sz="2400" smtClean="0"/>
              <a:t>(«пригодность </a:t>
            </a:r>
            <a:r>
              <a:rPr lang="ru-RU" sz="2400"/>
              <a:t>к использованию»)</a:t>
            </a:r>
          </a:p>
          <a:p>
            <a:pPr>
              <a:spcBef>
                <a:spcPct val="0"/>
              </a:spcBef>
            </a:pPr>
            <a:r>
              <a:rPr lang="ru-RU" sz="2400" smtClean="0"/>
              <a:t>Эстонцы перевели как </a:t>
            </a:r>
            <a:r>
              <a:rPr lang="en-US" sz="2400" smtClean="0"/>
              <a:t>“kasutatavus”</a:t>
            </a:r>
            <a:r>
              <a:rPr lang="ru-RU" sz="2400" smtClean="0"/>
              <a:t> («применяемость»)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8802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62125" y="1124744"/>
            <a:ext cx="6913563" cy="1152525"/>
          </a:xfrm>
        </p:spPr>
        <p:txBody>
          <a:bodyPr/>
          <a:lstStyle/>
          <a:p>
            <a:pPr algn="ctr"/>
            <a:r>
              <a:rPr lang="ru-RU" smtClean="0">
                <a:latin typeface="Tahoma" pitchFamily="34" charset="0"/>
              </a:rPr>
              <a:t>Оформление покупки</a:t>
            </a:r>
            <a:br>
              <a:rPr lang="ru-RU" smtClean="0">
                <a:latin typeface="Tahoma" pitchFamily="34" charset="0"/>
              </a:rPr>
            </a:br>
            <a:r>
              <a:rPr lang="ru-RU" smtClean="0">
                <a:latin typeface="Tahoma" pitchFamily="34" charset="0"/>
              </a:rPr>
              <a:t>(</a:t>
            </a:r>
            <a:r>
              <a:rPr lang="en-US" smtClean="0">
                <a:latin typeface="Tahoma" pitchFamily="34" charset="0"/>
              </a:rPr>
              <a:t>Checkout</a:t>
            </a:r>
            <a:r>
              <a:rPr lang="ru-RU" smtClean="0">
                <a:latin typeface="Tahoma" pitchFamily="34" charset="0"/>
              </a:rPr>
              <a:t>)</a:t>
            </a:r>
            <a:endParaRPr lang="uk-UA">
              <a:latin typeface="Tahom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571328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2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 smtClean="0"/>
              <a:t>Проблема</a:t>
            </a:r>
            <a:endParaRPr lang="en-US" sz="320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052736"/>
            <a:ext cx="7056438" cy="5616352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2600"/>
              <a:t>От 60 до 83% посетителей интернет-магазинов, уже поместивших товары в корзину, затем покидают магазины без покупки</a:t>
            </a:r>
          </a:p>
          <a:p>
            <a:pPr>
              <a:spcBef>
                <a:spcPct val="0"/>
              </a:spcBef>
            </a:pPr>
            <a:r>
              <a:rPr lang="ru-RU" sz="2600"/>
              <a:t>К настоящему времени процент таких посетителей достиг максимума за всю историю электронной коммерции</a:t>
            </a:r>
          </a:p>
          <a:p>
            <a:pPr>
              <a:spcBef>
                <a:spcPct val="0"/>
              </a:spcBef>
            </a:pPr>
            <a:r>
              <a:rPr lang="ru-RU" sz="2600"/>
              <a:t>Вероятная причина: качество онлайн-магазинов не отвечает возросшим ожиданиям покупателей</a:t>
            </a:r>
          </a:p>
          <a:p>
            <a:pPr>
              <a:spcBef>
                <a:spcPct val="0"/>
              </a:spcBef>
            </a:pPr>
            <a:r>
              <a:rPr lang="ru-RU" sz="2600"/>
              <a:t>Фокус исследований онлайн-ритэйла был перенесён на </a:t>
            </a:r>
            <a:r>
              <a:rPr lang="ru-RU" sz="2600" i="1"/>
              <a:t>процесс оформления покупки </a:t>
            </a:r>
            <a:r>
              <a:rPr lang="ru-RU" sz="2600"/>
              <a:t>(checkout)</a:t>
            </a:r>
          </a:p>
        </p:txBody>
      </p:sp>
    </p:spTree>
    <p:extLst>
      <p:ext uri="{BB962C8B-B14F-4D97-AF65-F5344CB8AC3E}">
        <p14:creationId xmlns:p14="http://schemas.microsoft.com/office/powerpoint/2010/main" val="222112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 smtClean="0"/>
              <a:t>Определение</a:t>
            </a:r>
            <a:endParaRPr lang="en-US" sz="160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052513"/>
            <a:ext cx="7056438" cy="56165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/>
              <a:t>Чекаут – это все шаги после страницы  “Корзина” и вплоть до страницы “Подтверждение заказа”</a:t>
            </a:r>
          </a:p>
          <a:p>
            <a:pPr>
              <a:spcBef>
                <a:spcPct val="0"/>
              </a:spcBef>
            </a:pPr>
            <a:r>
              <a:rPr lang="ru-RU"/>
              <a:t>Уход покупателя из интернет-магазина на этапе чекаута является частным случаем более широкого явления «отказа от корзины» (shopping cart abandonment)</a:t>
            </a:r>
          </a:p>
        </p:txBody>
      </p:sp>
    </p:spTree>
    <p:extLst>
      <p:ext uri="{BB962C8B-B14F-4D97-AF65-F5344CB8AC3E}">
        <p14:creationId xmlns:p14="http://schemas.microsoft.com/office/powerpoint/2010/main" val="19193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/>
              <a:t>Примеры исследований              </a:t>
            </a:r>
            <a:r>
              <a:rPr lang="ru-RU" sz="1600"/>
              <a:t>1</a:t>
            </a:r>
            <a:r>
              <a:rPr lang="ru-RU" sz="1600" smtClean="0"/>
              <a:t>/2</a:t>
            </a:r>
            <a:endParaRPr lang="en-US" sz="320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70780"/>
            <a:ext cx="7012732" cy="4794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112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/>
              <a:t>Примеры исследований              </a:t>
            </a:r>
            <a:r>
              <a:rPr lang="ru-RU" sz="1600" smtClean="0"/>
              <a:t>2/2</a:t>
            </a:r>
            <a:endParaRPr lang="en-US" sz="320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60" y="1196752"/>
            <a:ext cx="7120541" cy="5217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26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 smtClean="0"/>
              <a:t>Рекомендации</a:t>
            </a:r>
            <a:endParaRPr lang="en-US" sz="320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052513"/>
            <a:ext cx="7056438" cy="56165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mtClean="0"/>
              <a:t>Не </a:t>
            </a:r>
            <a:r>
              <a:rPr lang="ru-RU"/>
              <a:t>требуйте регистрации для совершения </a:t>
            </a:r>
            <a:r>
              <a:rPr lang="ru-RU" smtClean="0"/>
              <a:t>покупки</a:t>
            </a:r>
            <a:endParaRPr lang="en-US" smtClean="0"/>
          </a:p>
          <a:p>
            <a:pPr>
              <a:spcBef>
                <a:spcPct val="0"/>
              </a:spcBef>
            </a:pPr>
            <a:r>
              <a:rPr lang="ru-RU" smtClean="0"/>
              <a:t>Изолируйте чекаут от остальных страниц сайта</a:t>
            </a:r>
          </a:p>
          <a:p>
            <a:pPr>
              <a:spcBef>
                <a:spcPct val="0"/>
              </a:spcBef>
            </a:pPr>
            <a:r>
              <a:rPr lang="ru-RU" smtClean="0"/>
              <a:t>Никаких </a:t>
            </a:r>
            <a:r>
              <a:rPr lang="ru-RU"/>
              <a:t>«сюрпризов» в ходе чекаута</a:t>
            </a:r>
            <a:r>
              <a:rPr lang="ru-RU" smtClean="0"/>
              <a:t>!</a:t>
            </a:r>
          </a:p>
          <a:p>
            <a:pPr>
              <a:spcBef>
                <a:spcPct val="0"/>
              </a:spcBef>
            </a:pPr>
            <a:r>
              <a:rPr lang="ru-RU" smtClean="0"/>
              <a:t>Оптимизируйте </a:t>
            </a:r>
            <a:r>
              <a:rPr lang="ru-RU"/>
              <a:t>формы ввода </a:t>
            </a:r>
            <a:r>
              <a:rPr lang="ru-RU" smtClean="0"/>
              <a:t>данных</a:t>
            </a:r>
          </a:p>
          <a:p>
            <a:pPr>
              <a:spcBef>
                <a:spcPct val="0"/>
              </a:spcBef>
            </a:pPr>
            <a:r>
              <a:rPr lang="ru-RU" smtClean="0"/>
              <a:t>Обеспечьте </a:t>
            </a:r>
            <a:r>
              <a:rPr lang="ru-RU"/>
              <a:t>достаточное время сессии и работоспособность кнопки “Back” </a:t>
            </a:r>
            <a:r>
              <a:rPr lang="ru-RU" smtClean="0"/>
              <a:t>браузера</a:t>
            </a:r>
          </a:p>
          <a:p>
            <a:pPr>
              <a:spcBef>
                <a:spcPct val="0"/>
              </a:spcBef>
            </a:pPr>
            <a:r>
              <a:rPr lang="ru-RU" smtClean="0"/>
              <a:t>Обеспечьте </a:t>
            </a:r>
            <a:r>
              <a:rPr lang="ru-RU"/>
              <a:t>доверие покупателей к интернет-магазину</a:t>
            </a:r>
          </a:p>
        </p:txBody>
      </p:sp>
    </p:spTree>
    <p:extLst>
      <p:ext uri="{BB962C8B-B14F-4D97-AF65-F5344CB8AC3E}">
        <p14:creationId xmlns:p14="http://schemas.microsoft.com/office/powerpoint/2010/main" val="222112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000"/>
              <a:t>Не требуйте регистрации для совершения покупки </a:t>
            </a:r>
            <a:r>
              <a:rPr lang="ru-RU" sz="3000" smtClean="0"/>
              <a:t>                       </a:t>
            </a:r>
            <a:r>
              <a:rPr lang="ru-RU" sz="1600" smtClean="0"/>
              <a:t>1/2</a:t>
            </a:r>
            <a:endParaRPr lang="en-US" sz="160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268760"/>
            <a:ext cx="7056438" cy="540032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2400"/>
              <a:t>На прямой вопрос </a:t>
            </a:r>
            <a:r>
              <a:rPr lang="ru-RU" sz="2400" i="1"/>
              <a:t>«Что вы сделали в последний раз, когда от вас потребовали зарегистрироваться для совершения покупки?»</a:t>
            </a:r>
            <a:r>
              <a:rPr lang="ru-RU" sz="2400"/>
              <a:t> почти 25% покупателей ответили, что покинули сайт без регистрации и без покупки</a:t>
            </a:r>
          </a:p>
          <a:p>
            <a:pPr>
              <a:spcBef>
                <a:spcPct val="0"/>
              </a:spcBef>
            </a:pPr>
            <a:r>
              <a:rPr lang="ru-RU" sz="2400"/>
              <a:t>Отказ от обязательной регистрации может увеличить количество покупателей интернет-магазина на </a:t>
            </a:r>
            <a:r>
              <a:rPr lang="ru-RU" sz="2400" smtClean="0"/>
              <a:t>20-45%</a:t>
            </a:r>
          </a:p>
          <a:p>
            <a:pPr>
              <a:spcBef>
                <a:spcPct val="0"/>
              </a:spcBef>
            </a:pPr>
            <a:r>
              <a:rPr lang="ru-RU" sz="2400" smtClean="0"/>
              <a:t>Таким образом, речь идёт о повышении конверсии на десятки процентов</a:t>
            </a:r>
          </a:p>
          <a:p>
            <a:pPr>
              <a:spcBef>
                <a:spcPct val="0"/>
              </a:spcBef>
            </a:pPr>
            <a:r>
              <a:rPr lang="ru-RU" sz="2400" smtClean="0"/>
              <a:t>Регистрация </a:t>
            </a:r>
            <a:r>
              <a:rPr lang="ru-RU" sz="2400"/>
              <a:t>должна быть совершенно добровольной и позитивно </a:t>
            </a:r>
            <a:r>
              <a:rPr lang="ru-RU" sz="2400" smtClean="0"/>
              <a:t>мотивированной</a:t>
            </a:r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222112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000"/>
              <a:t>Не требуйте регистрации для совершения покупки </a:t>
            </a:r>
            <a:r>
              <a:rPr lang="ru-RU" sz="3000" smtClean="0"/>
              <a:t>                       </a:t>
            </a:r>
            <a:r>
              <a:rPr lang="ru-RU" sz="1600" smtClean="0"/>
              <a:t>2/2</a:t>
            </a:r>
            <a:endParaRPr lang="en-US" sz="160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38150"/>
            <a:ext cx="6789882" cy="3447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262" y="5229200"/>
            <a:ext cx="1189037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021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000" smtClean="0"/>
              <a:t>Изолируйте чекаут</a:t>
            </a:r>
            <a:endParaRPr lang="en-US" sz="160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08720"/>
            <a:ext cx="4927909" cy="3312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63627"/>
            <a:ext cx="4695825" cy="3133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65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/>
              <a:t>Никаких «сюрпризов» в ходе чекаута!</a:t>
            </a:r>
            <a:endParaRPr lang="en-US" sz="320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124744"/>
            <a:ext cx="7056438" cy="5544344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2400"/>
              <a:t>Скрытые платежи, всплывающие в ходе чекаута, – причина наибольшего раздражения </a:t>
            </a:r>
            <a:r>
              <a:rPr lang="ru-RU" sz="2400" smtClean="0"/>
              <a:t>покупателей:</a:t>
            </a:r>
            <a:endParaRPr lang="ru-RU" sz="2400"/>
          </a:p>
          <a:p>
            <a:pPr lvl="1">
              <a:spcBef>
                <a:spcPct val="0"/>
              </a:spcBef>
              <a:buFont typeface="Wingdings" pitchFamily="2" charset="2"/>
              <a:buChar char="§"/>
            </a:pPr>
            <a:r>
              <a:rPr lang="ru-RU" sz="1800" b="0" i="1"/>
              <a:t>«Обнаружение скрытых платежей в ходе оформления покупки вызывает у меня ощущение обмана или мошенничества. Я не только не куплю товар, но и не буду посещать такой сайт»</a:t>
            </a:r>
          </a:p>
          <a:p>
            <a:pPr lvl="1">
              <a:spcBef>
                <a:spcPct val="0"/>
              </a:spcBef>
              <a:buFont typeface="Wingdings" pitchFamily="2" charset="2"/>
              <a:buChar char="§"/>
            </a:pPr>
            <a:r>
              <a:rPr lang="ru-RU" sz="1800" b="0" i="1"/>
              <a:t>«У меня принцип: даже если цены в интернете всё равно оказываются самыми дешёвыми, я не буду покупать у этого продавца, если обнаруживаются скрытые затраты или грабительские цены доставки»</a:t>
            </a:r>
          </a:p>
          <a:p>
            <a:pPr>
              <a:spcBef>
                <a:spcPct val="0"/>
              </a:spcBef>
            </a:pPr>
            <a:r>
              <a:rPr lang="ru-RU" sz="2400"/>
              <a:t>Окончательная стоимость заказа должна быть показана покупателю </a:t>
            </a:r>
            <a:r>
              <a:rPr lang="ru-RU" sz="2400" i="1"/>
              <a:t>не позднее</a:t>
            </a:r>
            <a:r>
              <a:rPr lang="ru-RU" sz="2400"/>
              <a:t>, чем на странице “Корзина”</a:t>
            </a:r>
          </a:p>
          <a:p>
            <a:pPr>
              <a:spcBef>
                <a:spcPct val="0"/>
              </a:spcBef>
            </a:pPr>
            <a:r>
              <a:rPr lang="ru-RU" sz="2400"/>
              <a:t>Другие сюрпризы: отсутствие необходимых деталей доставки или внезапное увеличение её срока; отсутствие товара на складе</a:t>
            </a:r>
          </a:p>
          <a:p>
            <a:pPr>
              <a:spcBef>
                <a:spcPct val="0"/>
              </a:spcBef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49567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2800" smtClean="0"/>
              <a:t>Определение</a:t>
            </a:r>
            <a:r>
              <a:rPr lang="en-US" sz="2800" smtClean="0"/>
              <a:t> </a:t>
            </a:r>
            <a:r>
              <a:rPr lang="ru-RU" sz="2800" smtClean="0"/>
              <a:t>юзабилити согласно стандарту </a:t>
            </a:r>
            <a:r>
              <a:rPr lang="en-US" sz="2800" smtClean="0"/>
              <a:t>ISO 9241-1</a:t>
            </a:r>
            <a:r>
              <a:rPr lang="ru-RU" sz="2800" smtClean="0"/>
              <a:t>1</a:t>
            </a:r>
            <a:r>
              <a:rPr lang="en-US" sz="2800" smtClean="0"/>
              <a:t> (1998)</a:t>
            </a:r>
            <a:endParaRPr lang="en-US" sz="280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124744"/>
            <a:ext cx="6984305" cy="5544344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ru-RU" sz="2300"/>
              <a:t>Юзабилити </a:t>
            </a:r>
            <a:r>
              <a:rPr lang="ru-RU" sz="2300" smtClean="0"/>
              <a:t>– это </a:t>
            </a:r>
            <a:r>
              <a:rPr lang="ru-RU" sz="2300"/>
              <a:t>степень, в</a:t>
            </a:r>
            <a:r>
              <a:rPr lang="ru-RU" sz="2300" smtClean="0"/>
              <a:t> </a:t>
            </a:r>
            <a:r>
              <a:rPr lang="ru-RU" sz="2300"/>
              <a:t>которой продукт может быть использован </a:t>
            </a:r>
            <a:r>
              <a:rPr lang="ru-RU" sz="2300" smtClean="0"/>
              <a:t>определённой </a:t>
            </a:r>
            <a:r>
              <a:rPr lang="ru-RU" sz="2300"/>
              <a:t>группой пользователей для достижения </a:t>
            </a:r>
            <a:r>
              <a:rPr lang="ru-RU" sz="2300" smtClean="0"/>
              <a:t>определённых </a:t>
            </a:r>
            <a:r>
              <a:rPr lang="ru-RU" sz="2300"/>
              <a:t>целей в </a:t>
            </a:r>
            <a:r>
              <a:rPr lang="ru-RU" sz="2300" smtClean="0"/>
              <a:t>определённом </a:t>
            </a:r>
            <a:r>
              <a:rPr lang="ru-RU" sz="2300"/>
              <a:t>контексте использования результативно, производительно и с чувством </a:t>
            </a:r>
            <a:r>
              <a:rPr lang="ru-RU" sz="2300" smtClean="0"/>
              <a:t>удовлетворённости</a:t>
            </a:r>
            <a:endParaRPr lang="ru-RU" sz="2300"/>
          </a:p>
          <a:p>
            <a:pPr>
              <a:spcBef>
                <a:spcPct val="0"/>
              </a:spcBef>
              <a:buFont typeface="Wingdings" pitchFamily="2" charset="2"/>
              <a:buChar char="§"/>
            </a:pPr>
            <a:r>
              <a:rPr lang="ru-RU" sz="2300" b="1"/>
              <a:t>Результативность</a:t>
            </a:r>
            <a:r>
              <a:rPr lang="ru-RU" sz="2300"/>
              <a:t> – точность и полнота, с которой пользователи достигают </a:t>
            </a:r>
            <a:r>
              <a:rPr lang="ru-RU" sz="2300" smtClean="0"/>
              <a:t>определённых целей</a:t>
            </a:r>
          </a:p>
          <a:p>
            <a:pPr>
              <a:spcBef>
                <a:spcPct val="0"/>
              </a:spcBef>
              <a:buFont typeface="Wingdings" pitchFamily="2" charset="2"/>
              <a:buChar char="§"/>
            </a:pPr>
            <a:r>
              <a:rPr lang="ru-RU" sz="2300" b="1"/>
              <a:t>Производительность</a:t>
            </a:r>
            <a:r>
              <a:rPr lang="ru-RU" sz="2300"/>
              <a:t> – отношение затрачиваемых ресурсов к точности и полноте достижения пользователями </a:t>
            </a:r>
            <a:r>
              <a:rPr lang="ru-RU" sz="2300" smtClean="0"/>
              <a:t>целей</a:t>
            </a:r>
          </a:p>
          <a:p>
            <a:pPr>
              <a:spcBef>
                <a:spcPct val="0"/>
              </a:spcBef>
              <a:buFont typeface="Wingdings" pitchFamily="2" charset="2"/>
              <a:buChar char="§"/>
            </a:pPr>
            <a:r>
              <a:rPr lang="ru-RU" sz="2300" b="1"/>
              <a:t>Удовлетворённость</a:t>
            </a:r>
            <a:r>
              <a:rPr lang="ru-RU" sz="2300"/>
              <a:t> – отсутствие чувства дискомфорта и позитивное отношение к использованию продукта</a:t>
            </a:r>
            <a:endParaRPr lang="en-US" sz="2300"/>
          </a:p>
        </p:txBody>
      </p:sp>
    </p:spTree>
    <p:extLst>
      <p:ext uri="{BB962C8B-B14F-4D97-AF65-F5344CB8AC3E}">
        <p14:creationId xmlns:p14="http://schemas.microsoft.com/office/powerpoint/2010/main" val="15724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/>
              <a:t>Оптимизируйте формы ввода </a:t>
            </a:r>
            <a:r>
              <a:rPr lang="ru-RU" sz="3200" smtClean="0"/>
              <a:t>данных                                            </a:t>
            </a:r>
            <a:r>
              <a:rPr lang="ru-RU" sz="1600" smtClean="0"/>
              <a:t>1/4</a:t>
            </a:r>
            <a:endParaRPr lang="en-US" sz="160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5301208"/>
            <a:ext cx="7056438" cy="136788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ru-RU" sz="2400"/>
              <a:t>Чекаут – это пункт, где заканчиваются параллели между совершением покупки в оффлайн- и </a:t>
            </a:r>
            <a:r>
              <a:rPr lang="ru-RU" sz="2400" smtClean="0"/>
              <a:t>онлайн-магазине</a:t>
            </a:r>
            <a:endParaRPr lang="ru-RU" sz="240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12776"/>
            <a:ext cx="7056784" cy="357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77800" dist="76200" dir="2700000" sx="102000" sy="102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67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/>
              <a:t>Оптимизируйте формы ввода </a:t>
            </a:r>
            <a:r>
              <a:rPr lang="ru-RU" sz="3200" smtClean="0"/>
              <a:t>данных                                            </a:t>
            </a:r>
            <a:r>
              <a:rPr lang="ru-RU" sz="1600"/>
              <a:t>2</a:t>
            </a:r>
            <a:r>
              <a:rPr lang="ru-RU" sz="1600" smtClean="0"/>
              <a:t>/4</a:t>
            </a:r>
            <a:endParaRPr lang="en-US" sz="160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07704" y="1341438"/>
            <a:ext cx="7068021" cy="5327650"/>
          </a:xfrm>
        </p:spPr>
        <p:txBody>
          <a:bodyPr/>
          <a:lstStyle/>
          <a:p>
            <a:r>
              <a:rPr lang="ru-RU" sz="2200"/>
              <a:t>Запрашивайте у покупателя </a:t>
            </a:r>
            <a:r>
              <a:rPr lang="ru-RU" sz="2200" i="1"/>
              <a:t>только</a:t>
            </a:r>
            <a:r>
              <a:rPr lang="ru-RU" sz="2200"/>
              <a:t> ту информацию, которая действительно необходима для совершения покупки: не превращайте чекаут в маркетинговое </a:t>
            </a:r>
            <a:r>
              <a:rPr lang="ru-RU" sz="2200" smtClean="0"/>
              <a:t>исследование</a:t>
            </a:r>
          </a:p>
          <a:p>
            <a:endParaRPr lang="ru-RU" sz="2200" smtClean="0"/>
          </a:p>
          <a:p>
            <a:endParaRPr lang="ru-RU" sz="2200"/>
          </a:p>
          <a:p>
            <a:r>
              <a:rPr lang="ru-RU" sz="2200"/>
              <a:t>Объясняйте пользователю, </a:t>
            </a:r>
            <a:r>
              <a:rPr lang="ru-RU" sz="2200" i="1"/>
              <a:t>зачем</a:t>
            </a:r>
            <a:r>
              <a:rPr lang="ru-RU" sz="2200"/>
              <a:t> вам нужны адрес его электронной почты, номер телефона или иная «сензитивная» информация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12976"/>
            <a:ext cx="5221007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157192"/>
            <a:ext cx="7092280" cy="155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310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/>
              <a:t>Оптимизируйте формы ввода </a:t>
            </a:r>
            <a:r>
              <a:rPr lang="ru-RU" sz="3200" smtClean="0"/>
              <a:t>данных                                            </a:t>
            </a:r>
            <a:r>
              <a:rPr lang="ru-RU" sz="1600" smtClean="0"/>
              <a:t>3/4</a:t>
            </a:r>
            <a:endParaRPr lang="en-US" sz="160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07704" y="1341438"/>
            <a:ext cx="7068021" cy="5327650"/>
          </a:xfrm>
        </p:spPr>
        <p:txBody>
          <a:bodyPr/>
          <a:lstStyle/>
          <a:p>
            <a:r>
              <a:rPr lang="ru-RU" sz="2400"/>
              <a:t>Разрешите пользователю вводить информацию в естественном для него формате</a:t>
            </a:r>
          </a:p>
          <a:p>
            <a:endParaRPr lang="ru-RU" sz="2400"/>
          </a:p>
          <a:p>
            <a:endParaRPr lang="ru-RU" sz="2400" smtClean="0"/>
          </a:p>
          <a:p>
            <a:endParaRPr lang="ru-RU" sz="2400"/>
          </a:p>
          <a:p>
            <a:r>
              <a:rPr lang="ru-RU" sz="2400"/>
              <a:t>Не заставляйте пользователя «расчекивать» дефолтно зачеканные опции типа «Я хочу подписаться на вашу новостную рассылку»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63" y="2636912"/>
            <a:ext cx="5889480" cy="3960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547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/>
              <a:t>Оптимизируйте формы ввода </a:t>
            </a:r>
            <a:r>
              <a:rPr lang="ru-RU" sz="3200" smtClean="0"/>
              <a:t>данных                                            </a:t>
            </a:r>
            <a:r>
              <a:rPr lang="ru-RU" sz="1600" smtClean="0"/>
              <a:t>4/4</a:t>
            </a:r>
            <a:endParaRPr lang="en-US" sz="160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07704" y="1341438"/>
            <a:ext cx="7068021" cy="5327650"/>
          </a:xfrm>
        </p:spPr>
        <p:txBody>
          <a:bodyPr/>
          <a:lstStyle/>
          <a:p>
            <a:r>
              <a:rPr lang="ru-RU" sz="2400"/>
              <a:t>Разбивайте формы на смысловые сегменты:</a:t>
            </a:r>
          </a:p>
          <a:p>
            <a:pPr lvl="1">
              <a:buFont typeface="Wingdings" pitchFamily="2" charset="2"/>
              <a:buChar char="§"/>
            </a:pPr>
            <a:r>
              <a:rPr lang="ru-RU" sz="2000" b="0"/>
              <a:t>последовательные страницы</a:t>
            </a:r>
          </a:p>
          <a:p>
            <a:pPr lvl="1">
              <a:buFont typeface="Wingdings" pitchFamily="2" charset="2"/>
              <a:buChar char="§"/>
            </a:pPr>
            <a:endParaRPr lang="ru-RU" sz="2000" b="0"/>
          </a:p>
          <a:p>
            <a:pPr lvl="1">
              <a:buFont typeface="Wingdings" pitchFamily="2" charset="2"/>
              <a:buChar char="§"/>
            </a:pPr>
            <a:endParaRPr lang="ru-RU" sz="2000" b="0" smtClean="0"/>
          </a:p>
          <a:p>
            <a:pPr lvl="1">
              <a:buFont typeface="Wingdings" pitchFamily="2" charset="2"/>
              <a:buChar char="§"/>
            </a:pPr>
            <a:endParaRPr lang="ru-RU" sz="2000" b="0"/>
          </a:p>
          <a:p>
            <a:pPr lvl="1">
              <a:buFont typeface="Wingdings" pitchFamily="2" charset="2"/>
              <a:buChar char="§"/>
            </a:pPr>
            <a:endParaRPr lang="ru-RU" sz="2000" b="0"/>
          </a:p>
          <a:p>
            <a:pPr lvl="1">
              <a:buFont typeface="Wingdings" pitchFamily="2" charset="2"/>
              <a:buChar char="§"/>
            </a:pPr>
            <a:r>
              <a:rPr lang="ru-RU" sz="2000" b="0"/>
              <a:t>«аккордеон»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6081317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275284"/>
            <a:ext cx="5807769" cy="122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791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2"/>
            <a:ext cx="7056438" cy="1295872"/>
          </a:xfrm>
        </p:spPr>
        <p:txBody>
          <a:bodyPr/>
          <a:lstStyle/>
          <a:p>
            <a:r>
              <a:rPr lang="ru-RU" sz="2800"/>
              <a:t>Обеспечьте достаточное время сессии и работу кнопки “Back” браузера</a:t>
            </a:r>
            <a:endParaRPr lang="en-US" sz="280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816"/>
            <a:ext cx="7235131" cy="456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567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2"/>
            <a:ext cx="7056438" cy="863823"/>
          </a:xfrm>
        </p:spPr>
        <p:txBody>
          <a:bodyPr/>
          <a:lstStyle/>
          <a:p>
            <a:r>
              <a:rPr lang="ru-RU" sz="3100"/>
              <a:t>Обеспечьте доверие покупателей к интернет-магазину</a:t>
            </a:r>
            <a:endParaRPr lang="en-US" sz="310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268760"/>
            <a:ext cx="7056438" cy="540032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2400"/>
              <a:t>Убедите покупателя, что в лице вашего интернет-магазина он имеет дело не с чисто виртуальным образованием, а с солидным продавцом, представленным в физической реальности. Ключевой фактор – наличие номера телефона на страницах чекаута</a:t>
            </a:r>
          </a:p>
          <a:p>
            <a:pPr>
              <a:spcBef>
                <a:spcPct val="0"/>
              </a:spcBef>
            </a:pPr>
            <a:r>
              <a:rPr lang="ru-RU" sz="2400"/>
              <a:t>Покупатели достаточно искушены и обращают внимание на признаки безопасности транзакции: наличие пиктограммы «закрытого замочка» в статус-строке браузера; адрес страницы начинается с https:, а не http:</a:t>
            </a:r>
          </a:p>
          <a:p>
            <a:pPr>
              <a:spcBef>
                <a:spcPct val="0"/>
              </a:spcBef>
            </a:pPr>
            <a:r>
              <a:rPr lang="ru-RU" sz="2400"/>
              <a:t>Предоставьте гарантии возврата товара</a:t>
            </a:r>
          </a:p>
        </p:txBody>
      </p:sp>
    </p:spTree>
    <p:extLst>
      <p:ext uri="{BB962C8B-B14F-4D97-AF65-F5344CB8AC3E}">
        <p14:creationId xmlns:p14="http://schemas.microsoft.com/office/powerpoint/2010/main" val="176240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/>
              <a:t>А может быть, не всё так плохо?</a:t>
            </a:r>
            <a:endParaRPr lang="en-US" sz="320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052513"/>
            <a:ext cx="7056438" cy="56165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2300"/>
              <a:t>Нельзя ставить на одну доску уровень конверсии в оффлайн- и онлайн-магазинах, выдвигая первую ориентиром для второй</a:t>
            </a:r>
          </a:p>
          <a:p>
            <a:pPr>
              <a:spcBef>
                <a:spcPct val="0"/>
              </a:spcBef>
            </a:pPr>
            <a:r>
              <a:rPr lang="ru-RU" sz="2300"/>
              <a:t>Многие покупатели приступают к чекауту для того, чтобы выяснить, является ли показанная на странице “Корзина” цена окончательной</a:t>
            </a:r>
          </a:p>
          <a:p>
            <a:pPr>
              <a:spcBef>
                <a:spcPct val="0"/>
              </a:spcBef>
            </a:pPr>
            <a:r>
              <a:rPr lang="ru-RU" sz="2300"/>
              <a:t>Покупатели зачастую посещают интернет-магазины, следуя различным мотивациям, не связанным напрямую с совершением покупок: гедонистическим, исследовательским и организационно-планирующим</a:t>
            </a:r>
          </a:p>
          <a:p>
            <a:pPr>
              <a:spcBef>
                <a:spcPct val="0"/>
              </a:spcBef>
            </a:pPr>
            <a:r>
              <a:rPr lang="ru-RU" sz="2300"/>
              <a:t>Отказ от корзины в интернет-магазине – это не одномоментное событие, и он не означает окончательной потери покупателя</a:t>
            </a:r>
          </a:p>
        </p:txBody>
      </p:sp>
    </p:spTree>
    <p:extLst>
      <p:ext uri="{BB962C8B-B14F-4D97-AF65-F5344CB8AC3E}">
        <p14:creationId xmlns:p14="http://schemas.microsoft.com/office/powerpoint/2010/main" val="176240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62125" y="1124744"/>
            <a:ext cx="6913563" cy="1152525"/>
          </a:xfrm>
        </p:spPr>
        <p:txBody>
          <a:bodyPr/>
          <a:lstStyle/>
          <a:p>
            <a:pPr algn="ctr"/>
            <a:r>
              <a:rPr lang="ru-RU" smtClean="0">
                <a:latin typeface="Tahoma" pitchFamily="34" charset="0"/>
              </a:rPr>
              <a:t>Домашнее задание</a:t>
            </a:r>
            <a:endParaRPr lang="uk-UA">
              <a:latin typeface="Tahoma" pitchFamily="34" charset="0"/>
            </a:endParaRPr>
          </a:p>
        </p:txBody>
      </p:sp>
      <p:pic>
        <p:nvPicPr>
          <p:cNvPr id="8194" name="Picture 2" descr="http://www.clipartpal.com/_thumbs/pd/education/doing_homewor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492896"/>
            <a:ext cx="4762500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89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 smtClean="0"/>
              <a:t>Что нужно сделать</a:t>
            </a:r>
            <a:endParaRPr lang="en-US" sz="320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052513"/>
            <a:ext cx="7056438" cy="56165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2200" smtClean="0"/>
              <a:t>Прочтите дополнительную литературу (3-4 статьи на выбор)</a:t>
            </a:r>
          </a:p>
          <a:p>
            <a:pPr>
              <a:spcBef>
                <a:spcPct val="0"/>
              </a:spcBef>
            </a:pPr>
            <a:r>
              <a:rPr lang="ru-RU" sz="2200" smtClean="0"/>
              <a:t>Вооружившись полученными знаниями, выполните группами по 3-4 человека юзабилити-экспертизу одного (по выбору) сайта электронной коммерции: что на данном сайте неправильно в плане юзабилити и как можно было бы улучшить?</a:t>
            </a:r>
          </a:p>
          <a:p>
            <a:pPr>
              <a:spcBef>
                <a:spcPct val="0"/>
              </a:spcBef>
            </a:pPr>
            <a:r>
              <a:rPr lang="ru-RU" sz="2200" smtClean="0"/>
              <a:t>Укажите в отчёте ссылки на литературные источники</a:t>
            </a:r>
          </a:p>
          <a:p>
            <a:pPr>
              <a:spcBef>
                <a:spcPct val="0"/>
              </a:spcBef>
            </a:pPr>
            <a:r>
              <a:rPr lang="ru-RU" sz="2200" smtClean="0"/>
              <a:t>Отправьте выполненную работу на проверку преподавателю Захару Кириллову </a:t>
            </a:r>
            <a:r>
              <a:rPr lang="en-US" sz="2200" smtClean="0">
                <a:hlinkClick r:id="rId3"/>
              </a:rPr>
              <a:t>zahhar.kirillov@eek.ee</a:t>
            </a:r>
            <a:r>
              <a:rPr lang="ru-RU" sz="2200" smtClean="0"/>
              <a:t> (в теме письма укажите </a:t>
            </a:r>
            <a:r>
              <a:rPr lang="en-US" sz="2200" smtClean="0"/>
              <a:t>Usability</a:t>
            </a:r>
            <a:r>
              <a:rPr lang="ru-RU" sz="2200" smtClean="0"/>
              <a:t>) </a:t>
            </a:r>
          </a:p>
          <a:p>
            <a:pPr>
              <a:spcBef>
                <a:spcPct val="0"/>
              </a:spcBef>
            </a:pPr>
            <a:r>
              <a:rPr lang="ru-RU" sz="2200" smtClean="0"/>
              <a:t>Успешно выполнившие задание получат 1 </a:t>
            </a:r>
            <a:r>
              <a:rPr lang="en-US" sz="2200" smtClean="0"/>
              <a:t>EAP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49567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ru-RU" sz="3200" smtClean="0"/>
              <a:t>Список литературы</a:t>
            </a:r>
            <a:endParaRPr lang="en-US" sz="320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052513"/>
            <a:ext cx="7056438" cy="56165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smtClean="0">
                <a:hlinkClick r:id="rId3"/>
              </a:rPr>
              <a:t>Cerejo </a:t>
            </a:r>
            <a:r>
              <a:rPr lang="en-US" sz="1600">
                <a:hlinkClick r:id="rId3"/>
              </a:rPr>
              <a:t>L. (2011) Improving the Online Shopping Experience, Part 1: Getting Customers to Your Products, Smashing </a:t>
            </a:r>
            <a:r>
              <a:rPr lang="en-US" sz="1600" smtClean="0">
                <a:hlinkClick r:id="rId3"/>
              </a:rPr>
              <a:t>Magazine</a:t>
            </a:r>
            <a:endParaRPr lang="ru-RU" sz="1600" smtClean="0"/>
          </a:p>
          <a:p>
            <a:pPr>
              <a:spcBef>
                <a:spcPct val="0"/>
              </a:spcBef>
            </a:pPr>
            <a:r>
              <a:rPr lang="en-US" sz="1600" smtClean="0">
                <a:hlinkClick r:id="rId4"/>
              </a:rPr>
              <a:t>Cerejo </a:t>
            </a:r>
            <a:r>
              <a:rPr lang="en-US" sz="1600">
                <a:hlinkClick r:id="rId4"/>
              </a:rPr>
              <a:t>L. (2011) Improving the Online Shopping Experience, Part 2: Guiding Customers through the Buying Process, Smashing Magazine </a:t>
            </a:r>
            <a:endParaRPr lang="ru-RU" sz="1600" smtClean="0"/>
          </a:p>
          <a:p>
            <a:pPr>
              <a:spcBef>
                <a:spcPct val="0"/>
              </a:spcBef>
            </a:pPr>
            <a:r>
              <a:rPr lang="en-US" sz="1600" smtClean="0">
                <a:hlinkClick r:id="rId5"/>
              </a:rPr>
              <a:t>eCommerce </a:t>
            </a:r>
            <a:r>
              <a:rPr lang="en-US" sz="1600">
                <a:hlinkClick r:id="rId5"/>
              </a:rPr>
              <a:t>&amp; Shopping Cart Usability: 21 Best Practices</a:t>
            </a:r>
            <a:endParaRPr lang="ru-RU" sz="1600" smtClean="0"/>
          </a:p>
          <a:p>
            <a:pPr>
              <a:spcBef>
                <a:spcPct val="0"/>
              </a:spcBef>
            </a:pPr>
            <a:r>
              <a:rPr lang="en-US" sz="1600" smtClean="0">
                <a:hlinkClick r:id="rId6"/>
              </a:rPr>
              <a:t>Improve </a:t>
            </a:r>
            <a:r>
              <a:rPr lang="en-US" sz="1600">
                <a:hlinkClick r:id="rId6"/>
              </a:rPr>
              <a:t>your web-forms and increase </a:t>
            </a:r>
            <a:r>
              <a:rPr lang="en-US" sz="1600" smtClean="0">
                <a:hlinkClick r:id="rId6"/>
              </a:rPr>
              <a:t>conversions</a:t>
            </a:r>
            <a:endParaRPr lang="ru-RU" sz="1600" smtClean="0"/>
          </a:p>
          <a:p>
            <a:r>
              <a:rPr lang="en-US" sz="1600" smtClean="0">
                <a:hlinkClick r:id="rId7"/>
              </a:rPr>
              <a:t>Google </a:t>
            </a:r>
            <a:r>
              <a:rPr lang="en-US" sz="1600">
                <a:hlinkClick r:id="rId7"/>
              </a:rPr>
              <a:t>Conversion Room Blog (2010) 7 ways to improve your call to action</a:t>
            </a:r>
            <a:endParaRPr lang="en-US" sz="1600"/>
          </a:p>
          <a:p>
            <a:r>
              <a:rPr lang="en-US" sz="1600">
                <a:hlinkClick r:id="rId8"/>
              </a:rPr>
              <a:t>Webcredible (2005) Ten ways to improve the usability of your ecommerce site</a:t>
            </a:r>
            <a:endParaRPr lang="en-US" sz="1600"/>
          </a:p>
          <a:p>
            <a:r>
              <a:rPr lang="en-US" sz="1600" smtClean="0">
                <a:hlinkClick r:id="rId9"/>
              </a:rPr>
              <a:t>Webcredible </a:t>
            </a:r>
            <a:r>
              <a:rPr lang="en-US" sz="1600">
                <a:hlinkClick r:id="rId9"/>
              </a:rPr>
              <a:t>(2007) Ecommerce imagery: Persuading with pictures</a:t>
            </a:r>
            <a:endParaRPr lang="en-US" sz="1600"/>
          </a:p>
          <a:p>
            <a:r>
              <a:rPr lang="en-US" sz="1600" smtClean="0">
                <a:hlinkClick r:id="rId10"/>
              </a:rPr>
              <a:t>Webcredible </a:t>
            </a:r>
            <a:r>
              <a:rPr lang="en-US" sz="1600">
                <a:hlinkClick r:id="rId10"/>
              </a:rPr>
              <a:t>(2008) 5 ways to improve online cross- &amp; up-selling</a:t>
            </a:r>
            <a:endParaRPr lang="en-US" sz="1600"/>
          </a:p>
          <a:p>
            <a:r>
              <a:rPr lang="en-US" sz="1600">
                <a:hlinkClick r:id="rId11"/>
              </a:rPr>
              <a:t>Webcredible (2008) Online persuasion - 7 ways to persuade people to buy</a:t>
            </a:r>
            <a:endParaRPr lang="en-US" sz="1600"/>
          </a:p>
          <a:p>
            <a:pPr>
              <a:spcBef>
                <a:spcPct val="0"/>
              </a:spcBef>
            </a:pPr>
            <a:r>
              <a:rPr lang="en-US" sz="1600">
                <a:hlinkClick r:id="rId12"/>
              </a:rPr>
              <a:t>eVOC Insights: Blog - Articles in the ‘E-commerce Usability’ Category</a:t>
            </a:r>
            <a:endParaRPr lang="ru-RU" sz="1600" smtClean="0"/>
          </a:p>
          <a:p>
            <a:pPr>
              <a:spcBef>
                <a:spcPct val="0"/>
              </a:spcBef>
            </a:pPr>
            <a:endParaRPr lang="ru-RU" sz="1600" smtClean="0"/>
          </a:p>
          <a:p>
            <a:pPr>
              <a:spcBef>
                <a:spcPct val="0"/>
              </a:spcBef>
            </a:pPr>
            <a:r>
              <a:rPr lang="ru-RU" sz="1600" smtClean="0"/>
              <a:t>Расширенный список литературы: </a:t>
            </a:r>
            <a:r>
              <a:rPr lang="en-US" sz="1600">
                <a:hlinkClick r:id="rId13"/>
              </a:rPr>
              <a:t>http://</a:t>
            </a:r>
            <a:r>
              <a:rPr lang="en-US" sz="1600" smtClean="0">
                <a:hlinkClick r:id="rId13"/>
              </a:rPr>
              <a:t>interux.com/library/eCommerce-Online_Retail.htm</a:t>
            </a:r>
            <a:r>
              <a:rPr lang="ru-RU" sz="1600" smtClean="0"/>
              <a:t> </a:t>
            </a:r>
            <a:br>
              <a:rPr lang="ru-RU" sz="1600" smtClean="0"/>
            </a:br>
            <a:r>
              <a:rPr lang="ru-RU" sz="1600" smtClean="0"/>
              <a:t>(все серьёзные </a:t>
            </a:r>
            <a:r>
              <a:rPr lang="ru-RU" sz="1600"/>
              <a:t>руководства </a:t>
            </a:r>
            <a:r>
              <a:rPr lang="ru-RU" sz="1600" smtClean="0"/>
              <a:t>в этом списке небесплатны)</a:t>
            </a:r>
          </a:p>
        </p:txBody>
      </p:sp>
    </p:spTree>
    <p:extLst>
      <p:ext uri="{BB962C8B-B14F-4D97-AF65-F5344CB8AC3E}">
        <p14:creationId xmlns:p14="http://schemas.microsoft.com/office/powerpoint/2010/main" val="183790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template 14">
      <a:dk1>
        <a:srgbClr val="4D4D4D"/>
      </a:dk1>
      <a:lt1>
        <a:srgbClr val="FFFFFF"/>
      </a:lt1>
      <a:dk2>
        <a:srgbClr val="000000"/>
      </a:dk2>
      <a:lt2>
        <a:srgbClr val="003D17"/>
      </a:lt2>
      <a:accent1>
        <a:srgbClr val="006834"/>
      </a:accent1>
      <a:accent2>
        <a:srgbClr val="057F26"/>
      </a:accent2>
      <a:accent3>
        <a:srgbClr val="FFFFFF"/>
      </a:accent3>
      <a:accent4>
        <a:srgbClr val="404040"/>
      </a:accent4>
      <a:accent5>
        <a:srgbClr val="AAB9AE"/>
      </a:accent5>
      <a:accent6>
        <a:srgbClr val="047221"/>
      </a:accent6>
      <a:hlink>
        <a:srgbClr val="229E48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6E6046"/>
        </a:lt2>
        <a:accent1>
          <a:srgbClr val="B69E77"/>
        </a:accent1>
        <a:accent2>
          <a:srgbClr val="9E280E"/>
        </a:accent2>
        <a:accent3>
          <a:srgbClr val="FFFFFF"/>
        </a:accent3>
        <a:accent4>
          <a:srgbClr val="404040"/>
        </a:accent4>
        <a:accent5>
          <a:srgbClr val="D7CCBD"/>
        </a:accent5>
        <a:accent6>
          <a:srgbClr val="8F230C"/>
        </a:accent6>
        <a:hlink>
          <a:srgbClr val="FFC6A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6E6046"/>
        </a:lt2>
        <a:accent1>
          <a:srgbClr val="B69E77"/>
        </a:accent1>
        <a:accent2>
          <a:srgbClr val="9E280E"/>
        </a:accent2>
        <a:accent3>
          <a:srgbClr val="FFFFFF"/>
        </a:accent3>
        <a:accent4>
          <a:srgbClr val="404040"/>
        </a:accent4>
        <a:accent5>
          <a:srgbClr val="D7CCBD"/>
        </a:accent5>
        <a:accent6>
          <a:srgbClr val="8F230C"/>
        </a:accent6>
        <a:hlink>
          <a:srgbClr val="E1C6A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532F3C"/>
        </a:lt2>
        <a:accent1>
          <a:srgbClr val="CDC09A"/>
        </a:accent1>
        <a:accent2>
          <a:srgbClr val="AC9F55"/>
        </a:accent2>
        <a:accent3>
          <a:srgbClr val="FFFFFF"/>
        </a:accent3>
        <a:accent4>
          <a:srgbClr val="404040"/>
        </a:accent4>
        <a:accent5>
          <a:srgbClr val="E3DCCA"/>
        </a:accent5>
        <a:accent6>
          <a:srgbClr val="9B904C"/>
        </a:accent6>
        <a:hlink>
          <a:srgbClr val="DBD3C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064300"/>
        </a:lt2>
        <a:accent1>
          <a:srgbClr val="AC927F"/>
        </a:accent1>
        <a:accent2>
          <a:srgbClr val="3AAE00"/>
        </a:accent2>
        <a:accent3>
          <a:srgbClr val="FFFFFF"/>
        </a:accent3>
        <a:accent4>
          <a:srgbClr val="404040"/>
        </a:accent4>
        <a:accent5>
          <a:srgbClr val="D2C7C0"/>
        </a:accent5>
        <a:accent6>
          <a:srgbClr val="349D00"/>
        </a:accent6>
        <a:hlink>
          <a:srgbClr val="D2B8A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033100"/>
        </a:lt2>
        <a:accent1>
          <a:srgbClr val="2F9400"/>
        </a:accent1>
        <a:accent2>
          <a:srgbClr val="6C838B"/>
        </a:accent2>
        <a:accent3>
          <a:srgbClr val="FFFFFF"/>
        </a:accent3>
        <a:accent4>
          <a:srgbClr val="404040"/>
        </a:accent4>
        <a:accent5>
          <a:srgbClr val="ADC8AA"/>
        </a:accent5>
        <a:accent6>
          <a:srgbClr val="61767D"/>
        </a:accent6>
        <a:hlink>
          <a:srgbClr val="996E68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063B00"/>
        </a:lt2>
        <a:accent1>
          <a:srgbClr val="33A800"/>
        </a:accent1>
        <a:accent2>
          <a:srgbClr val="B26D33"/>
        </a:accent2>
        <a:accent3>
          <a:srgbClr val="FFFFFF"/>
        </a:accent3>
        <a:accent4>
          <a:srgbClr val="404040"/>
        </a:accent4>
        <a:accent5>
          <a:srgbClr val="ADD1AA"/>
        </a:accent5>
        <a:accent6>
          <a:srgbClr val="A1622D"/>
        </a:accent6>
        <a:hlink>
          <a:srgbClr val="CE793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224700"/>
        </a:lt2>
        <a:accent1>
          <a:srgbClr val="68A500"/>
        </a:accent1>
        <a:accent2>
          <a:srgbClr val="8CB400"/>
        </a:accent2>
        <a:accent3>
          <a:srgbClr val="FFFFFF"/>
        </a:accent3>
        <a:accent4>
          <a:srgbClr val="404040"/>
        </a:accent4>
        <a:accent5>
          <a:srgbClr val="B9CFAA"/>
        </a:accent5>
        <a:accent6>
          <a:srgbClr val="7EA300"/>
        </a:accent6>
        <a:hlink>
          <a:srgbClr val="DC888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224700"/>
        </a:lt2>
        <a:accent1>
          <a:srgbClr val="68A500"/>
        </a:accent1>
        <a:accent2>
          <a:srgbClr val="8CB400"/>
        </a:accent2>
        <a:accent3>
          <a:srgbClr val="FFFFFF"/>
        </a:accent3>
        <a:accent4>
          <a:srgbClr val="404040"/>
        </a:accent4>
        <a:accent5>
          <a:srgbClr val="B9CFAA"/>
        </a:accent5>
        <a:accent6>
          <a:srgbClr val="7EA300"/>
        </a:accent6>
        <a:hlink>
          <a:srgbClr val="C0C42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265400"/>
        </a:lt2>
        <a:accent1>
          <a:srgbClr val="37A091"/>
        </a:accent1>
        <a:accent2>
          <a:srgbClr val="CC8587"/>
        </a:accent2>
        <a:accent3>
          <a:srgbClr val="FFFFFF"/>
        </a:accent3>
        <a:accent4>
          <a:srgbClr val="404040"/>
        </a:accent4>
        <a:accent5>
          <a:srgbClr val="AECDC7"/>
        </a:accent5>
        <a:accent6>
          <a:srgbClr val="B9787A"/>
        </a:accent6>
        <a:hlink>
          <a:srgbClr val="FCE46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213015"/>
        </a:lt2>
        <a:accent1>
          <a:srgbClr val="4B6E1E"/>
        </a:accent1>
        <a:accent2>
          <a:srgbClr val="D56200"/>
        </a:accent2>
        <a:accent3>
          <a:srgbClr val="FFFFFF"/>
        </a:accent3>
        <a:accent4>
          <a:srgbClr val="404040"/>
        </a:accent4>
        <a:accent5>
          <a:srgbClr val="B1BAAB"/>
        </a:accent5>
        <a:accent6>
          <a:srgbClr val="C15800"/>
        </a:accent6>
        <a:hlink>
          <a:srgbClr val="FACF0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125900"/>
        </a:lt2>
        <a:accent1>
          <a:srgbClr val="5E6F2E"/>
        </a:accent1>
        <a:accent2>
          <a:srgbClr val="BE1A0D"/>
        </a:accent2>
        <a:accent3>
          <a:srgbClr val="FFFFFF"/>
        </a:accent3>
        <a:accent4>
          <a:srgbClr val="404040"/>
        </a:accent4>
        <a:accent5>
          <a:srgbClr val="B6BBAD"/>
        </a:accent5>
        <a:accent6>
          <a:srgbClr val="AC160B"/>
        </a:accent6>
        <a:hlink>
          <a:srgbClr val="E4AA5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4D4D4D"/>
        </a:dk1>
        <a:lt1>
          <a:srgbClr val="FFFFFF"/>
        </a:lt1>
        <a:dk2>
          <a:srgbClr val="000000"/>
        </a:dk2>
        <a:lt2>
          <a:srgbClr val="1B340F"/>
        </a:lt2>
        <a:accent1>
          <a:srgbClr val="EB5C23"/>
        </a:accent1>
        <a:accent2>
          <a:srgbClr val="659030"/>
        </a:accent2>
        <a:accent3>
          <a:srgbClr val="FFFFFF"/>
        </a:accent3>
        <a:accent4>
          <a:srgbClr val="404040"/>
        </a:accent4>
        <a:accent5>
          <a:srgbClr val="F3B5AC"/>
        </a:accent5>
        <a:accent6>
          <a:srgbClr val="5B822A"/>
        </a:accent6>
        <a:hlink>
          <a:srgbClr val="A9C02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3">
        <a:dk1>
          <a:srgbClr val="4D4D4D"/>
        </a:dk1>
        <a:lt1>
          <a:srgbClr val="FFFFFF"/>
        </a:lt1>
        <a:dk2>
          <a:srgbClr val="000000"/>
        </a:dk2>
        <a:lt2>
          <a:srgbClr val="033800"/>
        </a:lt2>
        <a:accent1>
          <a:srgbClr val="EAB22B"/>
        </a:accent1>
        <a:accent2>
          <a:srgbClr val="44AF10"/>
        </a:accent2>
        <a:accent3>
          <a:srgbClr val="FFFFFF"/>
        </a:accent3>
        <a:accent4>
          <a:srgbClr val="404040"/>
        </a:accent4>
        <a:accent5>
          <a:srgbClr val="F3D5AC"/>
        </a:accent5>
        <a:accent6>
          <a:srgbClr val="3D9E0D"/>
        </a:accent6>
        <a:hlink>
          <a:srgbClr val="50950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4">
        <a:dk1>
          <a:srgbClr val="4D4D4D"/>
        </a:dk1>
        <a:lt1>
          <a:srgbClr val="FFFFFF"/>
        </a:lt1>
        <a:dk2>
          <a:srgbClr val="000000"/>
        </a:dk2>
        <a:lt2>
          <a:srgbClr val="003D17"/>
        </a:lt2>
        <a:accent1>
          <a:srgbClr val="006834"/>
        </a:accent1>
        <a:accent2>
          <a:srgbClr val="057F26"/>
        </a:accent2>
        <a:accent3>
          <a:srgbClr val="FFFFFF"/>
        </a:accent3>
        <a:accent4>
          <a:srgbClr val="404040"/>
        </a:accent4>
        <a:accent5>
          <a:srgbClr val="AAB9AE"/>
        </a:accent5>
        <a:accent6>
          <a:srgbClr val="047221"/>
        </a:accent6>
        <a:hlink>
          <a:srgbClr val="229E48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3205</TotalTime>
  <Words>2896</Words>
  <Application>Microsoft Office PowerPoint</Application>
  <PresentationFormat>Экран (4:3)</PresentationFormat>
  <Paragraphs>428</Paragraphs>
  <Slides>102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102</vt:i4>
      </vt:variant>
    </vt:vector>
  </HeadingPairs>
  <TitlesOfParts>
    <vt:vector size="103" baseType="lpstr">
      <vt:lpstr>template</vt:lpstr>
      <vt:lpstr>Психология и юзабилити электронной коммерции</vt:lpstr>
      <vt:lpstr>Понятие юзабилити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Переводы термина “usability” </vt:lpstr>
      <vt:lpstr>Определение юзабилити согласно стандарту ISO 9241-11 (1998)</vt:lpstr>
      <vt:lpstr>Характеристики юзабилити, не вошедшие в стандарт</vt:lpstr>
      <vt:lpstr>Юзабилити и юзабилити-инженерия</vt:lpstr>
      <vt:lpstr>Юзабилити-метрики</vt:lpstr>
      <vt:lpstr>Измерение удовлетворённости  1/2</vt:lpstr>
      <vt:lpstr>Измерение удовлетворённости  2/2</vt:lpstr>
      <vt:lpstr>Юзабилити-тестирование           1/3</vt:lpstr>
      <vt:lpstr>Юзабилити-тестирование           2/3</vt:lpstr>
      <vt:lpstr>Юзабилити-тестирование           3/3</vt:lpstr>
      <vt:lpstr>Статистика электронной коммерции</vt:lpstr>
      <vt:lpstr>Статистика э-коммерции            1/3</vt:lpstr>
      <vt:lpstr>Статистика э-коммерции            2/3</vt:lpstr>
      <vt:lpstr>Статистика э-коммерции            3/3</vt:lpstr>
      <vt:lpstr>Юзабилити электронной коммерции</vt:lpstr>
      <vt:lpstr>Воронка продаж (sales funnel)</vt:lpstr>
      <vt:lpstr>Конверсия</vt:lpstr>
      <vt:lpstr>Предпосылки юзабилити электронной коммерции: скорость и цвет</vt:lpstr>
      <vt:lpstr>Каковы ваши ожидания скорости загрузки страницы, когда вы ищете товар?</vt:lpstr>
      <vt:lpstr>Сколько времени вы обычно готовы ждать загрузки страницы прежде, чем покинуть сайт? </vt:lpstr>
      <vt:lpstr>Что вы обычно делаете, если приходится долго ждать загрузки страниц сайта э-коммерции?</vt:lpstr>
      <vt:lpstr>Цветовое решение                        1/4</vt:lpstr>
      <vt:lpstr>Цветовое решение                        2/4</vt:lpstr>
      <vt:lpstr>Цветовое решение                        3/4</vt:lpstr>
      <vt:lpstr>Цветовое решение                        4/4</vt:lpstr>
      <vt:lpstr>Banner hell</vt:lpstr>
      <vt:lpstr>Предпосылки юзабилити электронной коммерции: соответствие ожиданиям пользователей</vt:lpstr>
      <vt:lpstr>Располагайте элементы сайта там, где посетитель ожидает их увидеть</vt:lpstr>
      <vt:lpstr>«Идеальный» интернет-магазин</vt:lpstr>
      <vt:lpstr>Главная страница</vt:lpstr>
      <vt:lpstr>Статистика</vt:lpstr>
      <vt:lpstr>Вопросы посетителей</vt:lpstr>
      <vt:lpstr>Рекомендации</vt:lpstr>
      <vt:lpstr>Отраслевой стиль (косметика)</vt:lpstr>
      <vt:lpstr>Отраслевой стиль (авиакомпании)    1/3</vt:lpstr>
      <vt:lpstr>Отраслевой стиль (авиакомпании)    2/3</vt:lpstr>
      <vt:lpstr>Отраслевой стиль (авиакомпании)    3/3</vt:lpstr>
      <vt:lpstr>«Правильная» главная страница</vt:lpstr>
      <vt:lpstr>«Неправильная» главная страница</vt:lpstr>
      <vt:lpstr>Карточка товара (Product page)</vt:lpstr>
      <vt:lpstr>Типичные карточки товара</vt:lpstr>
      <vt:lpstr>Роль карточки товара</vt:lpstr>
      <vt:lpstr>Обязательный набор сведений</vt:lpstr>
      <vt:lpstr>Дополнительные средства</vt:lpstr>
      <vt:lpstr>Описание товара                          1/6</vt:lpstr>
      <vt:lpstr>Описание товара                          2/6</vt:lpstr>
      <vt:lpstr>Описание товара                          3/6</vt:lpstr>
      <vt:lpstr>Описание товара                          4/6</vt:lpstr>
      <vt:lpstr>Описание товара                          5/6</vt:lpstr>
      <vt:lpstr>Описание товара                          6/6</vt:lpstr>
      <vt:lpstr>Изображения товара                    1/3</vt:lpstr>
      <vt:lpstr>Изображения товара                    2/3</vt:lpstr>
      <vt:lpstr>Изображения товара                    3/3</vt:lpstr>
      <vt:lpstr>Видео                                              1/4</vt:lpstr>
      <vt:lpstr>Видео                                              2/4</vt:lpstr>
      <vt:lpstr>Видео                                              3/4</vt:lpstr>
      <vt:lpstr>Видео                                              4/4</vt:lpstr>
      <vt:lpstr>Пример инновационного подхода     1/2</vt:lpstr>
      <vt:lpstr>Пример инновационного подхода     2/2</vt:lpstr>
      <vt:lpstr>Пользовательский контент (user generated content, UGC)                      1/5</vt:lpstr>
      <vt:lpstr>Пользовательский контент                 2/5</vt:lpstr>
      <vt:lpstr>Пользовательский контент                 3/5</vt:lpstr>
      <vt:lpstr>Пользовательский контент                 4/5</vt:lpstr>
      <vt:lpstr>Пользовательский контент                 5/5</vt:lpstr>
      <vt:lpstr>Призыв к действию (call to action)</vt:lpstr>
      <vt:lpstr>Онлайн-мерчандайзинг</vt:lpstr>
      <vt:lpstr>Кросс- и ап-селлинг                              1/4</vt:lpstr>
      <vt:lpstr>Кросс- и ап-селлинг                              2/4</vt:lpstr>
      <vt:lpstr>Кросс- и ап-селлинг                              3/4</vt:lpstr>
      <vt:lpstr>Корзина (Shopping Cart/Basket)</vt:lpstr>
      <vt:lpstr>Рекомендации</vt:lpstr>
      <vt:lpstr>Ап-селлинг на странице корзины</vt:lpstr>
      <vt:lpstr>Оформление покупки (Checkout)</vt:lpstr>
      <vt:lpstr>Проблема</vt:lpstr>
      <vt:lpstr>Определение</vt:lpstr>
      <vt:lpstr>Примеры исследований              1/2</vt:lpstr>
      <vt:lpstr>Примеры исследований              2/2</vt:lpstr>
      <vt:lpstr>Рекомендации</vt:lpstr>
      <vt:lpstr>Не требуйте регистрации для совершения покупки                        1/2</vt:lpstr>
      <vt:lpstr>Не требуйте регистрации для совершения покупки                        2/2</vt:lpstr>
      <vt:lpstr>Изолируйте чекаут</vt:lpstr>
      <vt:lpstr>Никаких «сюрпризов» в ходе чекаута!</vt:lpstr>
      <vt:lpstr>Оптимизируйте формы ввода данных                                            1/4</vt:lpstr>
      <vt:lpstr>Оптимизируйте формы ввода данных                                            2/4</vt:lpstr>
      <vt:lpstr>Оптимизируйте формы ввода данных                                            3/4</vt:lpstr>
      <vt:lpstr>Оптимизируйте формы ввода данных                                            4/4</vt:lpstr>
      <vt:lpstr>Обеспечьте достаточное время сессии и работу кнопки “Back” браузера</vt:lpstr>
      <vt:lpstr>Обеспечьте доверие покупателей к интернет-магазину</vt:lpstr>
      <vt:lpstr>А может быть, не всё так плохо?</vt:lpstr>
      <vt:lpstr>Домашнее задание</vt:lpstr>
      <vt:lpstr>Что нужно сделать</vt:lpstr>
      <vt:lpstr>Список литературы</vt:lpstr>
      <vt:lpstr>Переводная литература</vt:lpstr>
      <vt:lpstr>Сайты для домашнего задания</vt:lpstr>
      <vt:lpstr>Спасибо за внимание!</vt:lpstr>
    </vt:vector>
  </TitlesOfParts>
  <Company>interUX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Психология и юзабилити электронной коммерции</dc:title>
  <dc:subject>Юзабилити электронной коммерции</dc:subject>
  <dc:creator>Ivan Burmistrov;Иван Бурмистров</dc:creator>
  <cp:keywords>юзабилити, психология, электронная коммерция, интернет-магазин</cp:keywords>
  <cp:lastModifiedBy>Ivan Burmistrov</cp:lastModifiedBy>
  <cp:revision>409</cp:revision>
  <dcterms:created xsi:type="dcterms:W3CDTF">2011-10-23T17:04:07Z</dcterms:created>
  <dcterms:modified xsi:type="dcterms:W3CDTF">2012-05-09T21:33:03Z</dcterms:modified>
</cp:coreProperties>
</file>